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77" r:id="rId5"/>
    <p:sldId id="258" r:id="rId6"/>
    <p:sldId id="278" r:id="rId7"/>
    <p:sldId id="279" r:id="rId8"/>
    <p:sldId id="260" r:id="rId9"/>
    <p:sldId id="280" r:id="rId10"/>
    <p:sldId id="281" r:id="rId11"/>
    <p:sldId id="263" r:id="rId12"/>
    <p:sldId id="282" r:id="rId13"/>
    <p:sldId id="283" r:id="rId14"/>
    <p:sldId id="264" r:id="rId15"/>
    <p:sldId id="267" r:id="rId16"/>
    <p:sldId id="265" r:id="rId17"/>
    <p:sldId id="268" r:id="rId18"/>
    <p:sldId id="269" r:id="rId19"/>
    <p:sldId id="270" r:id="rId20"/>
    <p:sldId id="271" r:id="rId21"/>
    <p:sldId id="272" r:id="rId22"/>
    <p:sldId id="273" r:id="rId23"/>
    <p:sldId id="275" r:id="rId24"/>
    <p:sldId id="274"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8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42DAE77C-F1CD-4A47-8E72-7D76BFE9A977}"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C401-C5A3-4C24-8E61-1EE39DD83067}"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DAE77C-F1CD-4A47-8E72-7D76BFE9A977}"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DAE77C-F1CD-4A47-8E72-7D76BFE9A977}" type="datetimeFigureOut">
              <a:rPr lang="en-US" smtClean="0"/>
              <a:pPr/>
              <a:t>7/9/2011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DAE77C-F1CD-4A47-8E72-7D76BFE9A977}"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2DAE77C-F1CD-4A47-8E72-7D76BFE9A977}" type="datetimeFigureOut">
              <a:rPr lang="en-US" smtClean="0"/>
              <a:pPr/>
              <a:t>7/9/2011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DAE77C-F1CD-4A47-8E72-7D76BFE9A977}" type="datetimeFigureOut">
              <a:rPr lang="en-US" smtClean="0"/>
              <a:pPr/>
              <a:t>7/9/2011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2DAE77C-F1CD-4A47-8E72-7D76BFE9A977}" type="datetimeFigureOut">
              <a:rPr lang="en-US" smtClean="0"/>
              <a:pPr/>
              <a:t>7/9/2011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DAE77C-F1CD-4A47-8E72-7D76BFE9A977}" type="datetimeFigureOut">
              <a:rPr lang="en-US" smtClean="0"/>
              <a:pPr/>
              <a:t>7/9/2011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DAE77C-F1CD-4A47-8E72-7D76BFE9A977}" type="datetimeFigureOut">
              <a:rPr lang="en-US" smtClean="0"/>
              <a:pPr/>
              <a:t>7/9/2011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DAE77C-F1CD-4A47-8E72-7D76BFE9A977}" type="datetimeFigureOut">
              <a:rPr lang="en-US" smtClean="0"/>
              <a:pPr/>
              <a:t>7/9/2011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1DC401-C5A3-4C24-8E61-1EE39DD83067}"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2DAE77C-F1CD-4A47-8E72-7D76BFE9A977}" type="datetimeFigureOut">
              <a:rPr lang="en-US" smtClean="0"/>
              <a:pPr/>
              <a:t>7/9/2011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721DC401-C5A3-4C24-8E61-1EE39DD83067}"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2DAE77C-F1CD-4A47-8E72-7D76BFE9A977}" type="datetimeFigureOut">
              <a:rPr lang="en-US" smtClean="0"/>
              <a:pPr/>
              <a:t>7/9/2011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21DC401-C5A3-4C24-8E61-1EE39DD83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7.jpeg"/><Relationship Id="rId7" Type="http://schemas.openxmlformats.org/officeDocument/2006/relationships/image" Target="../media/image40.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39.jpeg"/><Relationship Id="rId5" Type="http://schemas.openxmlformats.org/officeDocument/2006/relationships/image" Target="../media/image21.jpeg"/><Relationship Id="rId4" Type="http://schemas.openxmlformats.org/officeDocument/2006/relationships/image" Target="../media/image38.jpeg"/></Relationships>
</file>

<file path=ppt/slides/_rels/slide13.xml.rels><?xml version="1.0" encoding="UTF-8" standalone="yes"?>
<Relationships xmlns="http://schemas.openxmlformats.org/package/2006/relationships"><Relationship Id="rId3" Type="http://schemas.openxmlformats.org/officeDocument/2006/relationships/image" Target="../media/image42.jpeg"/><Relationship Id="rId7" Type="http://schemas.openxmlformats.org/officeDocument/2006/relationships/image" Target="../media/image46.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45.jpeg"/><Relationship Id="rId5" Type="http://schemas.openxmlformats.org/officeDocument/2006/relationships/image" Target="../media/image44.jpeg"/><Relationship Id="rId4" Type="http://schemas.openxmlformats.org/officeDocument/2006/relationships/image" Target="../media/image43.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8.jpeg"/><Relationship Id="rId7" Type="http://schemas.openxmlformats.org/officeDocument/2006/relationships/image" Target="../media/image52.jpe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jpeg"/><Relationship Id="rId5" Type="http://schemas.openxmlformats.org/officeDocument/2006/relationships/image" Target="../media/image50.jpeg"/><Relationship Id="rId4" Type="http://schemas.openxmlformats.org/officeDocument/2006/relationships/image" Target="../media/image49.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image" Target="../media/image47.png"/><Relationship Id="rId1" Type="http://schemas.openxmlformats.org/officeDocument/2006/relationships/slideLayout" Target="../slideLayouts/slideLayout2.xml"/><Relationship Id="rId5" Type="http://schemas.openxmlformats.org/officeDocument/2006/relationships/image" Target="../media/image55.jpeg"/><Relationship Id="rId4" Type="http://schemas.openxmlformats.org/officeDocument/2006/relationships/image" Target="../media/image5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otho.uwa.edu\coe-sw2001$\Whitney%20Smith\Absence%20Record.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15.jpeg"/><Relationship Id="rId7" Type="http://schemas.openxmlformats.org/officeDocument/2006/relationships/image" Target="../media/image1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 Id="rId9" Type="http://schemas.openxmlformats.org/officeDocument/2006/relationships/image" Target="../media/image21.jpeg"/></Relationships>
</file>

<file path=ppt/slides/_rels/slide7.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26.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25.png"/><Relationship Id="rId5" Type="http://schemas.openxmlformats.org/officeDocument/2006/relationships/image" Target="../media/image24.jpeg"/><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31.jpeg"/><Relationship Id="rId3" Type="http://schemas.openxmlformats.org/officeDocument/2006/relationships/image" Target="../media/image27.jpeg"/><Relationship Id="rId7" Type="http://schemas.openxmlformats.org/officeDocument/2006/relationships/image" Target="../media/image30.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hyperlink" Target="http://www.google.com/aclk?sa=l&amp;ai=CMxn5KMaLTdf1D4L4tgfpzNiRB7av7d0Blu_q3hq3sfIgCAAQAiCTrPsFKAJQk9myLGDJtrCGuKOgFqAB2qaO_gPIAQGqBBlP0I4M2DxCiX6QDAHw_r5-D2fpdGit5Yn8&amp;ggladgrp=7172193148904862220&amp;gglcreat=6240382534903165911&amp;sig=AGiWqtxDWycNB2u-yQLmjKvNc0PDkHxewQ&amp;adurl=http://track.searchignite.com/si/cm/tracking/clickredirect.aspx?sicontent=0&amp;sicreative=7083318918&amp;sitrackingid=233671089" TargetMode="External"/><Relationship Id="rId5" Type="http://schemas.openxmlformats.org/officeDocument/2006/relationships/image" Target="../media/image29.jpeg"/><Relationship Id="rId4" Type="http://schemas.openxmlformats.org/officeDocument/2006/relationships/image" Target="../media/image28.jpeg"/><Relationship Id="rId9" Type="http://schemas.openxmlformats.org/officeDocument/2006/relationships/image" Target="../media/image3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Professionalism in the Workplace</a:t>
            </a:r>
            <a:endParaRPr lang="en-US" dirty="0"/>
          </a:p>
        </p:txBody>
      </p:sp>
      <p:sp>
        <p:nvSpPr>
          <p:cNvPr id="3" name="Subtitle 2"/>
          <p:cNvSpPr>
            <a:spLocks noGrp="1"/>
          </p:cNvSpPr>
          <p:nvPr>
            <p:ph type="subTitle" idx="1"/>
          </p:nvPr>
        </p:nvSpPr>
        <p:spPr/>
        <p:txBody>
          <a:bodyPr/>
          <a:lstStyle/>
          <a:p>
            <a:r>
              <a:rPr lang="en-US" dirty="0" smtClean="0"/>
              <a:t>Presented by: Dan Jacobi &amp; Whitney Smith</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34818" name="AutoShape 2" descr="data:image/jpg;base64,/9j/4AAQSkZJRgABAQAAAQABAAD/2wCEAAkGBg8QDhANDQ4QEA0OEBMQDhAQDxQQERgQFRIVGR8QGB4ZHCYeFyUjGhUUKy8gJSgqLjguFR49NTQqNSc3ODUBCQoKDgwOGg8PGi0lHSUtLjUyMjUtLC4sNCwuNSkpLTU1KSkpLikqKiopLiwtNTUtKiw0NTQsKTUuKSwpLDU1Kf/AABEIAOEA4QMBIgACEQEDEQH/xAAcAAEBAAIDAQEAAAAAAAAAAAAABwYIAQQFAwL/xABCEAABAwIDBAgCCAMHBQEAAAABAAIDBBEFBzEGEiFREyJBYXGBkbEyoRQjQmJykqLBJFKCFTNDU3Oy0RZj0uHwg//EABsBAAMBAQEBAQAAAAAAAAAAAAAFBgQHAwEC/8QANxEAAQMCAQkHBAIBBQEAAAAAAQACBAMRBQYhMUFRcYHB0RIiMkJhkaETFCOxM/DhFiRScvEV/9oADAMBAAIRAxEAPwC4oiIQiIiEIiIhCIuHvABLiAALkk2AA7Vgu0ma9NBeOjAqZRw372hB8dX+XDvXm+o2mLuK1xYVeW7sUWkn44nQFnRcALngBxJWNYvmLh1NcGfpnj7EA6Q+F/hHqo9jm11ZWE/SJ3FnZE3qRj+ka+JuV46X1Jx8gVhEyUaM8l/AdT0CpOJZzSm4paVjB2OmcXnxs21vUrG6zMfE5b3qiwHsiY2P5gb3zWNIsbpFR2lyo6OEQqPhpDjn/d13p8dq5P7yqnf+KZ7vcrpukcdXE+JJX5ReRJOlMW02s8IAXLXkaEjwNl24MZqY/wC7qZ2fgme32K6aIBI0IcxrvELrIqPMHE4vhq3uHKUNl/3An5rIsOzlqG8KmmikHOMuid48d4H5KdovVteo3Q5L62Ewq3jpDgLH3FlcsJzPw6ezXSOp3nsnG638wu31IWVRStc0OY4Oa4XDmkEEcwRqtY16OD7RVVI7epZ3x8blt7sPi08D6LXTnEeMKel5KU3Z477HYc499I+VscinOzmbsUlo8QZ0T9OmjBMZ8Rq35+SoVPUMkY2SN7XxuF2uaQ5pHMEapjTqsqC7So6XAkQ3dms23rqPFfREReixIiIhCIiIQiIiEIiIhCIiIQi8jaPaimoI+kqH9Y/3cTeMjj3Dl3ngvL2227ioGdHHaSscLsjv1Wg/bfb5DU92qimJYlNUyunqJDJK88XH2HYAOQWKRKFPut0qmwfAXzLVa2an8n/Hr7L2tqduqqvJa53RU9+rAw9Xxcftnx4cgFjiIlDnFxu4rotChTjsFOk0ABEX7ihc9wYxpc9xs1rQXOJ5ADVZtgOU1XNZ9U4U0Z47pG/KR+EGzfM37l9ZTc82aF5yptCK3tVnAfv20lYMvvS0Esp3YYpJHco2OefkFb8Jy2w6nsTD07x9qc9J+n4fksmihaxoaxrWtGjWgNA8gtzIDj4ipeRlZSbmo0yfU5vjPyUEpsvsUkF20cgH/cLI/wDcQV348qcTOscTfGZv7XVvRe4g09ZKVPyqlnwtaOB6qIvyoxMaMiPhMP3sulUZdYowXNI5w+4+N/ya66vaIMGntKG5VTBpa08D1WtVbhc8JtPBLEf+5G5nuF1Vs85gIsQCDqDxCx7Fcv8ADqi+9TNjeftw/VO8bDqnzBXg+AfKUzj5WMOatTI9Qb/Bt+1AkVCx3KCeO76KUTt/y32jk8Afhd8lgdXRyQvMU0bo5G6te0tcPIrFUpPp+IKoiT48sXovB9NftpXxXs7O7W1VC/ep3/Vk3fE7jG7y7D3ixXjIvw1xabhaKtJlZhZUAIOoq/bK7bU2INsw9HUNF3wOPWH3mn7Q7/UBZCtZKapfG9skT3MkYbtc02cDzBVi2EzFbV7tLVlrKvRjtGyeHJ3d29nJNo8sP7r9K59jGT7owNaPnZrGsdQs5REW9SaIiIQiIiEIiIhCLFNu9tmUEW5HZ1ZKPq26hrdOld+w7SO4r1NqNo46CmdUScXfDEy9i6Q6N8O0nkCoBiWJS1Ez6idxdLI7ecf2HIAWAHcsUqR9MdlulU2A4P8AeP8ArVR+MfJ6bfZfOqqnyvdLK4vkeS57nG5JPavkiJMulgACwRZNsnsHU15Dx9VSg9aZw17mD7R+XesZVMy6zCDQygrXWaLMp5joBoInd3I+RXvQaxz7P0JXi1WTSjl8YXd8gbQNZ/udZ1s9slSULbU8Y6QizpX9aR3n2eAsF7KInzWhosFyarVfWcX1CSTrKIiL6vNEREIRERCEREQhF52NbP01ZH0dVE14+y7R7TzaRxC9FF8IBFiv2yo6m4OYbEawoltdltPR700F56UXJIH1jB98DUfeHmAsNWz6m23WWYeHVeHMAkF3S07RYO+9GOw/d7ezjqskQ7d6n7K6wnKPtkUZenU7rs3qUrlriCCCQQbgjgb80c0g2PAjULhLVaaVZMu9vfpTRR1Tv4tg6jz/AIjQP9wGvPXms7WscE7mPbJG4tewhzXNNiHA3BCu+wu1ra+mu6wqYrNnaOHHskHcfkQU3iSO33HaVzvKDBxHP3FEdw6RsPQ/CyVERb1JIiIhCLh7wAXEgAC5JNgAO0rlYJmvtJ0FMKON1paoHftqIBr+Y8PAOXnUeKbS4rXCiul120Waz8azwCn23W1Jr6suaT9Hiuynb92/GTxcR6ADsWOIin3OLiXFdgoUGR6baVMWACIsm2D2TNfVWeD9Ghs6c6X5RjvdY+QKybMLLoNDq2gjs0cZ4GDQf5jAOzm30Xq2g9zO2NCw1cWj0ZIivPePsDqB9T02qZoiLwTVU3LvMS25Q1z+HBsEzjpyjefY+RVSWsCpuXeYltyhrn8ODYJnHTlG8+x9UziyvI9Q+O4Fe8mMN45jmFUkREzUKiIiEIiIhCIiIQiIiEIiIhCnOZWwYka7EKRn1zRvVEbR8be2UfeHaO3x1ky2fUYzN2PFLN9LgbamqHdZoHBkuu73A8SPAjklcyPb8jeKu8nMXLrRKx/6nl09tiwdepszj8lDVR1MfEA7sjL2Dozqz/jvAXlolwJabhWdSm2qwseLg6VsxRVjJomTRO3o5Wh7D3EfLwX3Uwyh2k+PDpXaXlp7/qjHv+ZU9UFGoKjA5cgxGE6FIdROjV6jUiIi9VgXDjYXPADUrXna7HDWVs1RfqF27COUTeDfC+vi4qw5i4v9Gw2YtNnzWgZ4vvf9AeoMlc6pnDFd5KRLNfJO4fs8vZF+4YnPc1jAXPeQ1rRxJcTYAea/CznKbAemrHVTxeOkALb6GV1w30AcfENWCmwvcGhVk2U2LQdWdqHzq9yqbsls82ho46cW6T45nD7Up1PlwA7gF7KIqJrQ0WC45VqurPNR5uSblS3MTLu2/XULOHF08LRpzkYPceYUyWz6luYmXdt+uoWcOLp4WjTnIwe48wlsqL52K2wLHb2jSTuPI8ipkiIliuFTcu8xLblDXP4cGwTOOnKN59j5FVJawKm5d5iW3KGufw4NgmcdOUbz7HyKZxZXkeofHcCveTGG8cxzCqSIiZqFRERCEREQhEREIRERCEXTxjC46qnkpphdkrS08wexw7wbHyXcRfCLixX6Y8scHNNiFrViuGvpp5KeUWkieWu5G2jh3EWI7iuqqbnFgNjFXsHxfUzW52Ja703hfuapkp+tT+m8tXYMNmCZGbW1nTvGldvCsRfTVEVTH8cTw8d9tWnuIuPNbG0NYyaKOeM3jlY17D91wutZ1Zco8X6WhdTuN3Ur7D/Tfdw/Vv8AoFrg1LOLNqn8qYnbotkDS02O49D+1nSIibLnqlOc+JXlpqUHgxjpnDvcd0ega78ymyyXMes6XFak3uIy2If0MAI/NvLGlPyHdqo4rr2EUfowqTfS/vn5ortlthP0fDYSRZ9Red/9fw/oDfmohQUplmjhb8UsjYx4ucB+62VhiDGtY0Waxoa0cgBYD0WuAy7i5IMrJHZpMojWbnh/78L9oiJqoBEREIUtzEy7tv11CzhxdPC0ac5GD3Hopktn1LcxMu7b9dQs4cXTwtGnORg9x5hLJUXzsV1gWO3tGknceR5FTJERLFcKm5d5iW3KGufw4NgmcdOUbz7H1VSWsCpuXeYltyhrn8ODYJnHTlG8+x8imcWV5HqHx3Ar3kxhvHMcwqkiImahUREQhEREIRERCEREQheVtThP0qhqKe13PjJj/wBRvWb+oBa6lbPrXjbDD+gxGqhAs0TOc0cmv64Ho4JZPZocrjJORnqUDvH6PJeOs1ylxLo8R6Enq1MTmW7N5vXB9GuHmsKXpbN1vQ11NNewZPGXfh3gD8iVgpO7LwVWz6P141SntB99XytjUXFkVEuNLW/HZ+krKmT+eeV3rI4ror9SOu4nmSfUr8qaJubrt9NvYaG7Ashy+phJitI06NkMn5GOd7tCvyiGVMd8UjP8sUp/Tb91b03gj8ZPqudZVPvLa3Y0fsoiItylUREQhEREIUtzEy7tv11CzhxdPC0ac5GD3HmFMls+pbmJl3bfrqFnDi6eFo05yMHuPRLJUXzsV1gWO3tGknceR5FTJERLFcKm5d5iW3KGufw4NgmcdOUbz7HyKqS1gVNy7zEtuUNc/hwbBM46co3n2PqmcWV5HqHx3Ar3kxhvHMcwqkiImahUREQhEREIRERCEUVzcpQzEt8f4sEbz4guZ7MCtSkmc8f8VTO5wuHo8/8Aksc0XpKjyaf2ZwG0HryU7QFESVdPVv8A+t280Ui/tR3Mot/3blI/6dpbF5z22JHIkLhdzGYOjqqiP/LnkZ+V5H7LprCRY2VWx3aaHbVmOVD7YowfzRSj9N/2VuUEy6qAzFaUnRznM/PG5o+ZCvabwT+M71zrKptpjTtaP2UREW5SqIiIQiIiEIiIhCluYmXdt+uoWcOLp4WjTnIwe48wpktn1LcxMu7b9dQs4cXTwtGnORg9x5hLJUXzsV1gWO3tGknceR5FTJERLFcKm5d5iW3KGufw4NgmcdOUbz7HyKqS1gVNy7zEtuUNc/hwbBM46co3n2PkUziyvI9Q+O4Fe8mMN45jmFUkREzUKiIiEIiIhCKS5zv/AImmbyhcfV//AKVaUYzeqA7EWsH+FTsafEue72cFjmG1JUeTTe1PB2A9OawdERJV09dz+zzyRVX/AKG7kW37VymP/v0dqwDMGj6LFKpvY94lH/6NDvclY6qJnLh27U09SBwliMZ/FG6/s8flU7XhXb2ajgmmE1vrQqT/AEA4jMf0u1hdZ0NRDONYZWSflcDb5LZRjgQCDcEXB7lrCr7l/iv0jDad17vib0Mn4o+Av4t3T5rXAfnLVO5WR7sp1hqJB45x+isiRETVQSIiIQiIiEIiIhCIiIQpbmJl3bfrqFnDi6eFo05yMHuPRTJbPqW5iZd2366hZw4unhaNOcjB7jzCWSovnYrrAsdvaNJO48jyKmSIiWK4VNy7zEtuUNc/hwbBM46co3n2PqqktYFTcu8xLblDXP4cGwTOOnKN59j5FM4sryPUPjuBXvJjDeOY5hVJERM1CoiIhCLXzbiv6bE6qQaCUxjwjAZf9PzVzx/ExTUk9SbfVRuc2/a+1mt83EDzWuLnEkkm5JuT380tnvzBqtsk4/eqVzuH7PJcLvYFR9NV08PZJNGw+BeL/K66KzDKrDulxNjyOrTxvlPK9twfN9/JL6Te08BWM6t9CPUqbAffV8q3XRcoqJcYWJZnYT0+GyOaLvpiJ2/hFw79JJ/pUNWzksTXNcxwBa4FrgdCCLELXTaLB3UlXNSuv9W8hhPaw8Wu82kJVOp2Ier7JSX2qb450jONx0+x/a85ULKDHejqJKJ56tQN+L/VYOI823/IFPV9qOrfDKyaI7skTg9h5OabhYqVT6bw5U8+IJcd9E6xm36vlbMovO2fxplZSxVUekjes2/wvHAsPgb/ACXoqhBBFwuO1GOpuLHCxGYoiIvq/CIiIQiIiEIiIhCIiIQpbmJl3bfrqFnDi6eFo05yMHuPMKZLZ9S3MTLu2/XULOHF08LRpzkYPceiWSovnYrrAsdvaNJO48jyKmSIiWK4VNy7zEtuUNc/hwbBM46co3n2PkVUlrAqbl3mJbcoa5/Dg2CZx05RvPsfVM4sryPUPjuBXvJjDeOY5hVJEXwrq1kET55XbscTS957gPn4JneyhmtLjYaVPc4sd3Y4qBh60h6ab8AuGt83XP8AQFKV6GP4w+rqpaqTWR1w3+Vg4BnkAF56n69T6jy5dfwuF9nFbS16TvOnpwRV/J7CNyllqnDjUP3Wf6cdxfzcXflUmoqR80scMYvJK9rGD7zjYLY7CcOZTU8VNH8MLGsB52HF3mbnzWmDTu/tbEkypl/TjigNLj8D/NvldtERN1zpFOc3dnOkiZiEY68P1c1u2Ing7ycf1dyoy+dRTtkY6ORodHI0te06FpFiD5Lzq0xUYWlbYEt0OQ2s3Vp9RrWsiL2drdnH0NW+ndcxnrwvP2ozofEaHvC8ZTzmlpsV2ClVZWYKjDcEXCzLLba76HUdBM61LUEAkngyTQSdwOh8j2K2rWBVbLPboPDcOq3WkaA2mkcfiHZEe8dnPTXVjDkW/G7go/KPCC//AHdEZ/MOfDWqSiImigkREQhEREIRERCEREQhEREIUtzEy7tv11CzhxdPC0ac5GD3HmFMls+pbmJl3bfrqFnDi6eFo05yMHuPMJZKi+diusCx29o0k7jyPIqZIiJYrhU3LvMS25Q1z+HBsEzjpyjefY+RXwzV2v6R/wDZ0DrxxuvUOB4GQaR+De3v/Cpyi0mS80+wkjcFjtl/dNHDVfb/AHXnREXdwbCZKuojpoRd8jrX7AO157gLnyWcAk2CcPe1jS5xsAs5yi2c35X4hI3qQ3jgv2yEcXeTTb+ruVZXTwjC46WnjpoRaOJoaOZPa495NyfFdxP6FL6bA1cixScZsl1XVoG4f26IiL2S1EREIWPbbbKtxCmLBYVEd3U7z2O7WHudYX8j2KC1NM+N7opGlsjHFr2kWIcDxBWzawbMXYT6W01dK3+LY3rtH+Iwdn4gNOenJYJcftjtt0qsyfxgRnfb1j3DoOw9CoyuWuINxwI0KOaQSCCCDYg8DfkuEoXRdKrOweZQkDaTEH2m+GKdxsH/AHXnsd39vjrRlrAs42PzNmpQ2Cr3p6YcGuveVg5C/wAQ7j5HsTKPMt3anuonF8nO0TWiDe3p09tis6Lp4VjEFVGJqaVsjDqWniDycNWnuK7iZgg5woZ7HMJa4WIRERfV+UREQhEREIRERCERF8K2uigjMs8jY426ue4NHh/6Rey+taXGw0qaZiZd2366hZw4unhaNOcjB7j0UyVG2uzWfJvQYdvRxng6oPVkI+4PsDv18FOUikmmX9xdWwVstscNlcNtvX+32oiIsydrkC5sOJOituXOxv0KDp52/wAXOBvA6sj1EfjoT32HYvEy12C3dzEKxnW4OponDTlK4c+Q8+SpiaxI/Z77uCgMocYFW8Wic3mO303DX/bkRExUYiIiEIiIhCIiIQsE29y7bVb1VRgNq9Xs4Bsn/Du/t7eaj08Do3Ojka5j2Etc1wIcCOwg6LZxY1tbsLT17d4/VVQFmTNGv3Xj7Q+Y7FgkRO33maVW4PlAY4FGRnZqOsdR+lBUXqY/szU0MnR1MZAJ6kjeMbu9p/bXuXlpSQWmxXQadRlVoew3B1rtYdik9NIJaeV8Ug7Wm1xyI0I7iqHgOcRFmV8N+zpYeB8S0m3ofJTJF6U6z6fhKxzMNjTB+Ztzt0H3WxWE7U0VVb6PUxvcfsE7sn5XWPyXqrWC69jD9sK+Cwhq5g0aNc7pGjwD7gLcyf8A8gpWRkmdNCpwPUdFsOiitLm5iLBZ/QS974iD+hwXfjznqftUsJ8HPb/yvcTaRSp+TU5ugA8etlW0UlfnPUfZpIR4vef+F0qjN7EHCzG08fe2Nzj+pxHyQZlIIbk1PdpAHEcrqzrz8Tx+lphepqI4uF7Od1z4NHWPkFDK/bjEZuElZKByjIiHh1ALrxHOJNySSdSdV4vnjyhM4+Sbr3r1OAHM9FVcdzijbdlBCXu/zZuqzxDRxPmQpzjGPVNW/pKqZ0hHwg8Gt7mtHALz0WGpXfU8RVVCwuLD/ibn2nOffpZERd3CcGnq5RDTROkedbaAfzOOjR3leQBJsFve9rGlzjYBdNrSTYcSdAqlsFlrultZiDOtwdDTuGnJ8g5/d9eS9vY3LmGi3Z57TVeodbqMP3Ae37x48rLMU0jxOz3n+yg8Yyh+qDRinu63bd2wev8ASRETFRiIiIQiIiEIiIhCIiIQiIiEL4VlFFNG6KaNskbvia8Bw/8Au9TfaTKDWTDn27eglPya79neqp6LyqUWVB3gt8LEZEJ16Ls2zUeC1rxHCp6Z/R1ML4n8nttfvB0I7wuotmKyhimYY542SMOrXtDh48VhmL5R0Ut3U730zz2D6yP0cb+jkuqQXDwG6s4mVNF+aQ0tO0Zx1Hyo0izXEspcQjuYeiqG9m4/cdbvD7D0JWOVuzdbDfpqSdgHaYnbvqBZY3Unt0hUdGfGr/x1AeOf20rzUQhF5raiIiEIi71HgVVN/c000gPayJxHrayyLDsqsSl+NkcDecsgJt4MufWy9G0nu0BY606PQ/kqAcRf20rD19qSilmeI4Y3ySHRrGlzvQKsYRk9Sss6rmfOf5W/VM8DYlx9Qs2w7CYKZnR00LIm9oY0C/eTqfErXTgvPizKel5Ux6eagC4+w6/HFTHZzKKV9pMQf0TNehjIdIe5x0b5X8lTcLwiCljENNE2OMdjRxJ5k6uPeV3ETGlQZT8IUZOxSTNP5XZtgzD26oiIvZLUREQhEREIRERCEREQhEREIRERCEREQhEREIRcBEQhYhtv8JUhxT4j4rlEol+JdDyd/iC+OH/EFVNhtQuUX5i+JaMf/hKz0rlETlc0RERCEREQhEREIRERCEREQhEREIX/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0" name="AutoShape 4"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2" name="AutoShape 6"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4824" name="Picture 8" descr="http://bigbrassblog.com/media/6/20100515-No_sign2..jpg"/>
          <p:cNvPicPr>
            <a:picLocks noChangeAspect="1" noChangeArrowheads="1"/>
          </p:cNvPicPr>
          <p:nvPr/>
        </p:nvPicPr>
        <p:blipFill>
          <a:blip r:embed="rId2" cstate="screen"/>
          <a:srcRect/>
          <a:stretch>
            <a:fillRect/>
          </a:stretch>
        </p:blipFill>
        <p:spPr bwMode="auto">
          <a:xfrm>
            <a:off x="457200" y="2286000"/>
            <a:ext cx="1143000" cy="1143000"/>
          </a:xfrm>
          <a:prstGeom prst="rect">
            <a:avLst/>
          </a:prstGeom>
          <a:noFill/>
          <a:effectLst>
            <a:outerShdw blurRad="50800" dist="50800" dir="5400000" algn="ctr" rotWithShape="0">
              <a:srgbClr val="000000">
                <a:alpha val="15000"/>
              </a:srgbClr>
            </a:outerShdw>
          </a:effectLst>
        </p:spPr>
      </p:pic>
      <p:pic>
        <p:nvPicPr>
          <p:cNvPr id="10" name="Picture 8" descr="http://bigbrassblog.com/media/6/20100515-No_sign2..jpg"/>
          <p:cNvPicPr>
            <a:picLocks noChangeAspect="1" noChangeArrowheads="1"/>
          </p:cNvPicPr>
          <p:nvPr/>
        </p:nvPicPr>
        <p:blipFill>
          <a:blip r:embed="rId2" cstate="screen"/>
          <a:srcRect/>
          <a:stretch>
            <a:fillRect/>
          </a:stretch>
        </p:blipFill>
        <p:spPr bwMode="auto">
          <a:xfrm>
            <a:off x="7620000" y="2514600"/>
            <a:ext cx="1143000" cy="1143000"/>
          </a:xfrm>
          <a:prstGeom prst="rect">
            <a:avLst/>
          </a:prstGeom>
          <a:noFill/>
          <a:effectLst>
            <a:outerShdw blurRad="50800" dist="50800" dir="5400000" algn="ctr" rotWithShape="0">
              <a:srgbClr val="000000">
                <a:alpha val="15000"/>
              </a:srgbClr>
            </a:outerShdw>
          </a:effectLst>
        </p:spPr>
      </p:pic>
      <p:pic>
        <p:nvPicPr>
          <p:cNvPr id="12" name="Picture 8" descr="http://bigbrassblog.com/media/6/20100515-No_sign2..jpg"/>
          <p:cNvPicPr>
            <a:picLocks noChangeAspect="1" noChangeArrowheads="1"/>
          </p:cNvPicPr>
          <p:nvPr/>
        </p:nvPicPr>
        <p:blipFill>
          <a:blip r:embed="rId2" cstate="screen"/>
          <a:srcRect/>
          <a:stretch>
            <a:fillRect/>
          </a:stretch>
        </p:blipFill>
        <p:spPr bwMode="auto">
          <a:xfrm>
            <a:off x="381000" y="4724400"/>
            <a:ext cx="1143000" cy="1143000"/>
          </a:xfrm>
          <a:prstGeom prst="rect">
            <a:avLst/>
          </a:prstGeom>
          <a:noFill/>
          <a:effectLst>
            <a:outerShdw blurRad="50800" dist="50800" dir="5400000" algn="ctr" rotWithShape="0">
              <a:srgbClr val="000000">
                <a:alpha val="15000"/>
              </a:srgbClr>
            </a:outerShdw>
          </a:effectLst>
        </p:spPr>
      </p:pic>
      <p:pic>
        <p:nvPicPr>
          <p:cNvPr id="13" name="Picture 8" descr="http://bigbrassblog.com/media/6/20100515-No_sign2..jpg"/>
          <p:cNvPicPr>
            <a:picLocks noChangeAspect="1" noChangeArrowheads="1"/>
          </p:cNvPicPr>
          <p:nvPr/>
        </p:nvPicPr>
        <p:blipFill>
          <a:blip r:embed="rId2" cstate="screen"/>
          <a:srcRect/>
          <a:stretch>
            <a:fillRect/>
          </a:stretch>
        </p:blipFill>
        <p:spPr bwMode="auto">
          <a:xfrm>
            <a:off x="4191000" y="4724400"/>
            <a:ext cx="1143000" cy="1143000"/>
          </a:xfrm>
          <a:prstGeom prst="rect">
            <a:avLst/>
          </a:prstGeom>
          <a:noFill/>
          <a:effectLst>
            <a:outerShdw blurRad="50800" dist="50800" dir="5400000" algn="ctr" rotWithShape="0">
              <a:srgbClr val="000000">
                <a:alpha val="15000"/>
              </a:srgbClr>
            </a:outerShdw>
          </a:effectLst>
        </p:spPr>
      </p:pic>
      <p:pic>
        <p:nvPicPr>
          <p:cNvPr id="14" name="Picture 8" descr="http://bigbrassblog.com/media/6/20100515-No_sign2..jpg"/>
          <p:cNvPicPr>
            <a:picLocks noChangeAspect="1" noChangeArrowheads="1"/>
          </p:cNvPicPr>
          <p:nvPr/>
        </p:nvPicPr>
        <p:blipFill>
          <a:blip r:embed="rId2" cstate="screen"/>
          <a:srcRect/>
          <a:stretch>
            <a:fillRect/>
          </a:stretch>
        </p:blipFill>
        <p:spPr bwMode="auto">
          <a:xfrm>
            <a:off x="7772400" y="4800600"/>
            <a:ext cx="1143000" cy="1143000"/>
          </a:xfrm>
          <a:prstGeom prst="rect">
            <a:avLst/>
          </a:prstGeom>
          <a:noFill/>
          <a:effectLst>
            <a:outerShdw blurRad="50800" dist="50800" dir="5400000" algn="ctr" rotWithShape="0">
              <a:srgbClr val="000000">
                <a:alpha val="15000"/>
              </a:srgbClr>
            </a:outerShdw>
          </a:effectLst>
        </p:spPr>
      </p:pic>
      <p:sp>
        <p:nvSpPr>
          <p:cNvPr id="35846" name="AutoShape 6"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48" name="AutoShape 8"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54" name="AutoShape 14" descr="data:image/jpg;base64,/9j/4AAQSkZJRgABAQAAAQABAAD/2wCEAAkGBhQSEA4UEBEUERISGBQYFRUTDxAYGBgUGBQcFB8VFhgXHTIgFxkkHBcUJi8gIyc1LCwsFR8xQTAqOCYuLykBCQoKDQsNGQ8OGTUkHiU2LDUsLDI1NSwpLCwxLDU1NDQ2NC4zNTQsMCwsNCwxLCosNTUsLCwsNDQsNSw0KTQ0Kf/AABEIAEcARwMBIgACEQEDEQH/xAAcAAABBAMBAAAAAAAAAAAAAAAAAQYHCAIDBQT/xAA3EAABAwIDBAcGBQUAAAAAAAABAAIDBBESIVEGBzFBBRMiYXGBwSMyUqGx0hSRssLwRGJygpP/xAAaAQACAwEBAAAAAAAAAAAAAAAAAgEEBQMG/8QAIhEAAgEDBAIDAAAAAAAAAAAAAAECAxESBAUhMVFSExQV/9oADAMBAAIRAxEAPwCcUIWEsmFrieABJ8hdAGSEy5961I2FknbcXGxjbhxt45kX4ZcRqFqi3w0R4iZvjEPuUXR2+vV9WPlCaUe9KgIzmLf8oZfQFK7eh0eP6i/hDN9qm5Hw1PVjsSpudFbd0tS/BA973c/YvAHeSRYJxBAkouPDFQhCBRE3dvOnDS0cjm++/sM7i7ifIXTiUa75a3CylYNXut5AD1QyxpoKdWKZFMjRc55+un80WoDOwN76tHDhdbfdZfT6leeCQmVzu4ALmekfgwbCXk2I44TlzWnqDYnEMjY68bXXt6Pyc+/xErGanu51tc0C43Vx47qOzJVtBPWOjOG2ozCm6gnxxRP+NrXZf3NBVe9lekDDXU7m2tia13eD2T8ip52ed7ANvfq3PZ5NcbDwAI/JTExtfDGaZ00IQnM4RRDvifiq6dvJsf1eSpeUOb1ZSa0A8GsaB8z6pZdF/b1eshiVWYAXkbMA4Ad11uq36Lnzdhl+eJp/IgpDcnKzOhE3N69EbxzWAd815ZpLHJA18Ub31XtY8OWEgkqw2zdRczAcD1Uv/WO/7Sq401iRkcyLnzVitn2gOhs4X/DxB7ed2gYSdLAuHmmj2ZW4cxTHAhCE5jiJmbwdjnVbGyQAdczK17Y26X1CeiSyi1zpSqSpSUo9lcq/ZWqjvippB/o6yb3SXR0hIbgdiPLCeKtbhWPUNvfCL62F1GJfe4OSs4lZ6mhfERHK0seALg8jhB+hC50lziA0yVk+lNkKaoeXzRBzzYF1yCQBYfJa6HYejisWUzLj4hi/VkoxZ2/QhirrkhfZXZeqqZo3tic9rT778mC2pPLuGambZzZj8O+SWWQyzyCxdazWtvfC0ePM6Dgu7HEGgAAADgAALeAWVlKjYo1tVKrx0hUIQmKgIQhAAhCEACEIQAIQhAAhCEAf/9k="/>
          <p:cNvSpPr>
            <a:spLocks noChangeAspect="1" noChangeArrowheads="1"/>
          </p:cNvSpPr>
          <p:nvPr/>
        </p:nvSpPr>
        <p:spPr bwMode="auto">
          <a:xfrm>
            <a:off x="76200" y="-319088"/>
            <a:ext cx="676275" cy="6762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66" name="Picture 2" descr="http://t0.gstatic.com/images?q=tbn:ANd9GcT2u0QdOimeWSxu6woLJhpWnDzkHRyxsoLLMPowiBWo0AMB8JKH2Q"/>
          <p:cNvPicPr>
            <a:picLocks noChangeAspect="1" noChangeArrowheads="1"/>
          </p:cNvPicPr>
          <p:nvPr/>
        </p:nvPicPr>
        <p:blipFill>
          <a:blip r:embed="rId3" cstate="screen"/>
          <a:srcRect/>
          <a:stretch>
            <a:fillRect/>
          </a:stretch>
        </p:blipFill>
        <p:spPr bwMode="auto">
          <a:xfrm>
            <a:off x="5105400" y="1905000"/>
            <a:ext cx="1905000" cy="1905000"/>
          </a:xfrm>
          <a:prstGeom prst="rect">
            <a:avLst/>
          </a:prstGeom>
          <a:noFill/>
        </p:spPr>
      </p:pic>
      <p:pic>
        <p:nvPicPr>
          <p:cNvPr id="36868" name="Picture 4" descr="http://t0.gstatic.com/images?q=tbn:ANd9GcTHMlcMhf7prXoJB4_45HE0efoxlFC5jTtLCv1CAyLFNfKwtIZj4w"/>
          <p:cNvPicPr>
            <a:picLocks noChangeAspect="1" noChangeArrowheads="1"/>
          </p:cNvPicPr>
          <p:nvPr/>
        </p:nvPicPr>
        <p:blipFill>
          <a:blip r:embed="rId4" cstate="screen"/>
          <a:srcRect/>
          <a:stretch>
            <a:fillRect/>
          </a:stretch>
        </p:blipFill>
        <p:spPr bwMode="auto">
          <a:xfrm>
            <a:off x="1600200" y="4419600"/>
            <a:ext cx="2402377" cy="1295400"/>
          </a:xfrm>
          <a:prstGeom prst="rect">
            <a:avLst/>
          </a:prstGeom>
          <a:noFill/>
        </p:spPr>
      </p:pic>
      <p:pic>
        <p:nvPicPr>
          <p:cNvPr id="36870" name="Picture 6" descr="http://t0.gstatic.com/images?q=tbn:ANd9GcT1T54_We2NQyX3l0Z4E2bAkwVffm3tlAuNDn7EQSJIsGQaHtmD"/>
          <p:cNvPicPr>
            <a:picLocks noChangeAspect="1" noChangeArrowheads="1"/>
          </p:cNvPicPr>
          <p:nvPr/>
        </p:nvPicPr>
        <p:blipFill>
          <a:blip r:embed="rId5" cstate="screen"/>
          <a:srcRect/>
          <a:stretch>
            <a:fillRect/>
          </a:stretch>
        </p:blipFill>
        <p:spPr bwMode="auto">
          <a:xfrm>
            <a:off x="1752600" y="1828800"/>
            <a:ext cx="1524000" cy="2048656"/>
          </a:xfrm>
          <a:prstGeom prst="rect">
            <a:avLst/>
          </a:prstGeom>
          <a:noFill/>
        </p:spPr>
      </p:pic>
      <p:pic>
        <p:nvPicPr>
          <p:cNvPr id="36872" name="Picture 8" descr="http://t0.gstatic.com/images?q=tbn:ANd9GcTtAQbcuFKmDL2aqTbXQ00Rvx7ftzKke4W-h27U5LbFlliUunRxlA"/>
          <p:cNvPicPr>
            <a:picLocks noChangeAspect="1" noChangeArrowheads="1"/>
          </p:cNvPicPr>
          <p:nvPr/>
        </p:nvPicPr>
        <p:blipFill>
          <a:blip r:embed="rId6" cstate="screen"/>
          <a:srcRect/>
          <a:stretch>
            <a:fillRect/>
          </a:stretch>
        </p:blipFill>
        <p:spPr bwMode="auto">
          <a:xfrm>
            <a:off x="5486400" y="4267200"/>
            <a:ext cx="2184398" cy="1676400"/>
          </a:xfrm>
          <a:prstGeom prst="rect">
            <a:avLst/>
          </a:prstGeom>
          <a:noFill/>
        </p:spPr>
      </p:pic>
      <p:pic>
        <p:nvPicPr>
          <p:cNvPr id="23" name="Picture 8" descr="http://bigbrassblog.com/media/6/20100515-No_sign2..jpg"/>
          <p:cNvPicPr>
            <a:picLocks noChangeAspect="1" noChangeArrowheads="1"/>
          </p:cNvPicPr>
          <p:nvPr/>
        </p:nvPicPr>
        <p:blipFill>
          <a:blip r:embed="rId2" cstate="screen"/>
          <a:srcRect/>
          <a:stretch>
            <a:fillRect/>
          </a:stretch>
        </p:blipFill>
        <p:spPr bwMode="auto">
          <a:xfrm>
            <a:off x="3581400" y="2362200"/>
            <a:ext cx="1143000" cy="1143000"/>
          </a:xfrm>
          <a:prstGeom prst="rect">
            <a:avLst/>
          </a:prstGeom>
          <a:noFill/>
          <a:effectLst>
            <a:outerShdw blurRad="50800" dist="50800" dir="5400000" algn="ctr" rotWithShape="0">
              <a:srgbClr val="000000">
                <a:alpha val="15000"/>
              </a:srgbClr>
            </a:outerShdw>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4" name="Table 3"/>
          <p:cNvGraphicFramePr>
            <a:graphicFrameLocks noGrp="1"/>
          </p:cNvGraphicFramePr>
          <p:nvPr/>
        </p:nvGraphicFramePr>
        <p:xfrm>
          <a:off x="457200" y="1752600"/>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“At all times, shoes worn in the athletic training room must be closed toed and closed backed (no sandals or flops will be worn).”</a:t>
                      </a:r>
                    </a:p>
                    <a:p>
                      <a:endParaRPr lang="en-US" dirty="0" smtClean="0"/>
                    </a:p>
                  </a:txBody>
                  <a:tcPr/>
                </a:tc>
                <a:tc>
                  <a:txBody>
                    <a:bodyPr/>
                    <a:lstStyle/>
                    <a:p>
                      <a:r>
                        <a:rPr kumimoji="0" lang="en-US" sz="1800" b="1" u="sng" kern="1200" dirty="0" smtClean="0">
                          <a:solidFill>
                            <a:schemeClr val="dk1"/>
                          </a:solidFill>
                          <a:latin typeface="+mn-lt"/>
                          <a:ea typeface="+mn-ea"/>
                          <a:cs typeface="+mn-cs"/>
                        </a:rPr>
                        <a:t>Shoes</a:t>
                      </a:r>
                      <a:endParaRPr kumimoji="0" lang="en-US" sz="1800" b="1"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Adidas or non-competitive brand only</a:t>
                      </a:r>
                    </a:p>
                    <a:p>
                      <a:pPr lvl="0">
                        <a:buFont typeface="Arial" pitchFamily="34" charset="0"/>
                        <a:buChar char="•"/>
                      </a:pPr>
                      <a:r>
                        <a:rPr kumimoji="0" lang="en-US" sz="1800" kern="1200" dirty="0" smtClean="0">
                          <a:solidFill>
                            <a:schemeClr val="dk1"/>
                          </a:solidFill>
                          <a:latin typeface="+mn-lt"/>
                          <a:ea typeface="+mn-ea"/>
                          <a:cs typeface="+mn-cs"/>
                        </a:rPr>
                        <a:t>Dress shoes (functional for running) are permitted with appropriate attire</a:t>
                      </a:r>
                    </a:p>
                    <a:p>
                      <a:pPr lvl="0">
                        <a:buFont typeface="Arial" pitchFamily="34" charset="0"/>
                        <a:buChar char="•"/>
                      </a:pPr>
                      <a:r>
                        <a:rPr kumimoji="0" lang="en-US" sz="1800" kern="1200" dirty="0" smtClean="0">
                          <a:solidFill>
                            <a:schemeClr val="dk1"/>
                          </a:solidFill>
                          <a:latin typeface="+mn-lt"/>
                          <a:ea typeface="+mn-ea"/>
                          <a:cs typeface="+mn-cs"/>
                        </a:rPr>
                        <a:t>ALL shoes must be closed toe and closed heel</a:t>
                      </a:r>
                    </a:p>
                    <a:p>
                      <a:pPr lvl="0">
                        <a:buFont typeface="Arial" pitchFamily="34" charset="0"/>
                        <a:buChar char="•"/>
                      </a:pPr>
                      <a:r>
                        <a:rPr kumimoji="0" lang="en-US" sz="1800" kern="1200" dirty="0" smtClean="0">
                          <a:solidFill>
                            <a:schemeClr val="dk1"/>
                          </a:solidFill>
                          <a:latin typeface="+mn-lt"/>
                          <a:ea typeface="+mn-ea"/>
                          <a:cs typeface="+mn-cs"/>
                        </a:rPr>
                        <a:t>No flip-flops, sandals, slippers, etc.</a:t>
                      </a:r>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19471" name="AutoShape 15"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73" name="AutoShape 17"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75"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3886200" y="2667000"/>
            <a:ext cx="533400" cy="533400"/>
          </a:xfrm>
          <a:prstGeom prst="rect">
            <a:avLst/>
          </a:prstGeom>
          <a:noFill/>
        </p:spPr>
      </p:pic>
      <p:sp>
        <p:nvSpPr>
          <p:cNvPr id="36866" name="AutoShape 2" descr="data:image/jpg;base64,/9j/4AAQSkZJRgABAQAAAQABAAD/2wCEAAkGBhQSEBQUEhQUEhUVFBcUFxQUFBAUFBUUFBcVFRQUFBQXHCYeFxkkGRQUHy8gIycpLCwsFR4xNTAqNSYrLCkBCQoKDgwOFA8PFikcFBwpKSkpKSkpKSosKSkpKSkpKSkpKSkpKikpKSkpKSkpLCkpKSwpLCkpKSksKSkpKSwpKf/AABEIAOEA4QMBIgACEQEDEQH/xAAbAAACAgMBAAAAAAAAAAAAAAAAAwQGAQIFB//EAEYQAAEDAgIGBwQFCQcFAAAAAAEAAgMRIQQxBQYSQVFhInGBkaGxwRMjMtFCUmJykhRDU4KTssLh8AcVFjNjotIkNIOj8f/EABkBAAMBAQEAAAAAAAAAAAAAAAABBAIDBf/EACMRAQEAAQMEAwEBAQAAAAAAAAABAgMEERIiMVETIUEyYRT/2gAMAwEAAhEDEQA/APcUIQgBCFgoDmaa0oYQNmlTxvZcqDXZor7SM23xkO72mhHio+sGNrK4Z7PRHZn41Vcmjbm6orwzUOWtlMrx4VY6cuM58r5htbcK+lJWtJ3Pqw+Nl1Ip2uFWkOHEEEeC8tlgqA2nO+yaDhbz60r+6yD7subzBI/n4reO5n6zdH09aqsryl2Lx0fwzPI4bZd4OqEHW3HNze8dbGHx2V2mrjfDn8derIXkx18xY/Og/wDji/4rI19xf6Qfs4v+K11xnor1hC8pdr5i/wBI39nH8ks6/Yw/nB+zj+SOuDpr1pFV5AddcYfzxHUIx/ClS64YoGntpDauYHkjrh9Fex1WV4o7WLEOF55v2sg9VFdpaV1nSSE83vPmUusdD3MuCRLpKJvxSRt63sHmV4c6SRxNdt34it/yGThTrIr3C6zdWQ5pvYJ9bcIzOeP9U7X7tVzZf7SMIDQOe8/ZYf4iF5u3QhttE9lvF3oCunFo5kbgGNbWlyam/Gp/l1LnluJPDc0l0br4x3wQykcXezYPM1Rh9dw+eOLYAL3hvx1IryoFVniTgD2qCAWzxybDgY3tdtCmz0XAmvcuU3GVv+N3SnD2ALK1abWWyvShCEIAQhCAEIQgBKxM2y1zjuBPcmrk6w4otjoLbVu6/wAljPLpxtaxnNkVCd5LjtXqVGIydlStM6dZ3ilB3rBwrzJUvretKAW7FODdm1Mx3DgvKq9Ei6PMm5Nv6AC2E9U57wTQgVPktHsDuocbrJtC0m4KYyoseBPeQB5FKMJzFR2+hWWP6V92yK9QqUAkYQSvk2ms2WuDG8eiKvNfvOp+qtn6uwnc4dTvnVQNC4kvhDgLPfI+tR9KR9LdVF0mykf1Vb6rPFZ4lR3atw/Wk72/JRMboONjHOBJpkCbcBkuwzFcj+FyTJOXtO0BSotuoDvT+TL2OmK2PYAta5zg93wtqATvrQqczQcbyD7zvHnRcTSWhZZpXbOwWukY72ridpmwHCgaBUjp1t9UK1yAH6bqcgB20Tudn6z0wpuhIm5j8T/QJ2IwsbWPLWtaQx9ONQDTJRn4aPg934lNjoRwB48C0WWOq39a4hMc4c0ODQ4OALBa9QCHOO4clkilid9XHKp3ADcFztBTOMEYsC0GM5k1jJZkPuqY+FxI+I3+y0epSoZllGbjQAZJL59q4v1E78jbem/kA37PcXH/AHGngt5WsY2rnfiJp3CgQCo5Sa0JFN3xf/L81HfTN7h2kHsAyUXS2DdL7ItcWxlwD20oXN+h1Ctv1gtsJq3snakcSeG4EpwPVNWMZ7TCxEmpDdk9bOj6V7V1VXNS27MT2D6LgQPvNH/Eqxr1dO9WMqHOcZWBCELbIQhCAEIQgMKs6248MLRQudsmjQK57z3KzFVTTp2pXDhTwG/xU+4vGDtoznJXGP2AS81e41PmGjkMymmU7G0a5b0jEv8AegDIDvrxTNISdDZG/NefVbeF3QLzYkWHALZjKNWWM6AHJb7lk2pNlFlidsnZuSHUNd5B40puTwVme1EBF0bgRFEyMGuw0NrxIFz2mqlFo3gKN7RPdZqKDGNG4BauioPhpW1anef5lbYWMusFjSseyGt26Zk9QzKQQZHtYKbyeLu4XSGTBxN8j2ZH5rm4yAl28OkOyxpN2s3vdwJC6uH0eGjZbu405CpWvDJBLnfD5WTX1a7ZN6bOQNK0vl2LoNjDGpUmIrlvS5NE0VhPZMeCTeR76XFA81pdTmDM8lpG2qY3IpUIEkxooowbn3cajgpD3CpU+CEhv9b0+eCH5P0b5EUoOA3k9q0wdXOo8/Dnz4HtHqp8ws1ufJRaUdtbx0XcxnXs+aJTWLVKX30zfssPcXD1CtSpOqctMWR9aJ3eHMPzV2Xp7e84RHq/1QhCF3cghCEAIQhAYJVN0lN8R+sSewmwVsxr6RuP2SqRpORRbq/cinQnmuPK7p1Ugt2jyCRBHU1PFT4zwyUdUN2EUpRZJzWkT6uIG7NEz6JGSDdb4jJJbdyfOLICFHnRSJLjwUcG6mQtqlQ6OBbsMJ7SepVx+kPbTEtya09JwsSeXBWV492RyVcwUe1I9tAaAeZRCKwWBDp9okvIF3HeeXAKfE/Mnnbt/ksYiX2Y2I7yOzO5o3rVsYYy9TQd5qUBtNkUhmQUiLpM7Ehwogj4gsgUB6lrA6xRuKDQYR7ypuus6To9y5ZsV1YHdFFEOrst2jnkO3eoU52e4DtKZLIXOpuCTpdtm9YRBUzViTZxsY4h4HUWk07wF6GvNsE8NxEDzYCRt+R6J8/NekBejtb22JNb+mUIQqnEIQhACEIQELSzqRHs81RNIPq4q56wyUjA4n0KpOIzXnbi96vRna1hYmF9BZIdJQWWK2Uzs3hcakLdyTGbptUGwz4k96U3NN3JBCe26nYQKLK1TMCkE+T4VWsDNTEzAZhjB3ucrK82KqGjZD+V4kDPZj7LvTgTJMWGEtaKvPh1pxZ7u97CveVHwcVZXb6C55qbOz3Z6h5IIvAPqw8rLGJZayRop9iFMkbZA/EbDndyTyeiVDY6juxSwbICE0V711MOKNHUoUDFNjNkURtBHeqVpMVCktySMWKhI0aYVjA4DxXpmDnD42vGTmh3eAV5n9FXnVCbawcf2dpn4XEDwordrfuxNrT6ldlCEK9MEIQgBCEFAcDWiWzR1n0VQlddWLWib3h5AD19VWXOqV5etec6u05xjAZAjbqjYBQGri2yxqaFoBZbpU2Uxq0otmJBpKFIwIS3JuGzQE1+So+Bef7wxDcqxtPc4/NXdxsqRhWk6VmA/Qj96y1j+h3dGw0Y48SpGIHuz/W4LD27DKEj5ncE7FtpH1krJODo6Sh7f5ldpjahVrRjqvcPtHzVnZZqdEcpw6XepDSlzNv2rIcgjI22UiMJLU9gSaNSsQUxLlFSgIpVq1CmrDK36stexzWnzDlWZ2rtahS0knbxDHdxcD5hVbe98cdWdq6IQhekjCEIQAsFZWrigKLrHPWV3WR3WXGac1O0vJVzjzr3qBhxVePleba9CeIc0WQ+yc0XolStustMgrYBK3pzQkDGhaA3TBklApGcAmwtusMyTUA0qj6MxQ/vTFmthG1g6wW/NXYFVDVKD3+MlDdpz5zG29B0CS4nkOinPFDvYbC1Icak1qAQR1W3AZrbEz7UTSMiTTmKm6h6b0gQGwxHpPo3aApna3IBSsbEGNjYMmtA7kiVrR52cQ8c6+N1Y5ps+arQtinc6rvg1CdJrI1aNUhwSKX60gkMTWlLYFvtIMyqwXIWWs4oCPKbVU7UiSmLI+tE7vDmu+a52Ofayfq1Ls4uE8S5v4muA8aLto3jOOep9416UhCF6yEIQhACRjX0jeeDT5J6gaakpC7nQd5Wc7xjaeM5sULSW9RsGVI0k5Iwea8h6CUDdLkWWnNYzWaZQN1Iao/0k9iAZI7opcDahZxBsm4U2CQPLbBbbdAtHFLlNUGkRv6DiuXo7QcmGjo8hwlcZ2uaKWm6TmHm0mld4op0zqQOP2T5FdrT8VIIOTQ3/a35LrjjzhlfTnllxZPam6Pi28UXbmWHXvKn4t1XnklaONHvO4BaYd+2HHmVyacDE2xP9cF3sMLLhaRtOCu/o89BO+AZRaiO9U2iw9I2GZLJKwMliRyAcFvWyUw1omzPoCgOXjH1KZhZdiSF/wBWRh7A4V8FD2qmqfK33fYt4/VjF+49ZCykYKbbjY76zGu7wCnr2UAQhCAFyNYn0jA4u8h/NddV/WWS7RyJ7z/Jcde8YV0053RUMe2rlrAyibjRdYhyXlrWVtGta3WwCVMsxXryWzVvspJNCkG0+adh7JMuSZEUBIdkllMqlONyg2cX/kOH2SPBWjWaP/p28nAd7SPkqzOfdnuVv1iZXDu5Fp8QFToznTzT6l7sXnuMm9nG4DM5pmi46RdagaafcDiQu1DHSMDkp/x2VjSzfehdbRr7di52lG+8CmaOd0epF8BP21sStaWqtXnJI27iluQTZLLqoJLgyRiHWK0gdZauqUG5zT0qKW8dBRXWlp2qYRZaZX3VaXawcPJuz+Alvousq5qNNXDub9WVw7DRw8yrGvX07zjKhynFoQhC2yFVtYpPfU4AD19VaVTdNyVnfyNPAKbc3tdtH+nJxTUmPJPxTahaNbQLzlgZHeqY8IasvWQ14Jc7N62JutpBVpQCRcLMLrrWBANCgJ4FkiUeaC8rDnIAnd0B95o7yFedMsrh5Puk91/RefvfV0Y4yMHe4L0fGMrG8cWuHeCrdtOcMk2te7F5JpBtZ2DdXyXfky7Fw8b/ANxGOde5dqTKqiv4piv6Rb00/CWC1xbauW7SAKJ/jKS+UlMLclHjcKgKY8ZJGW/LsSYwmPdZYY2wQDIck0WC1w7fJZmfQINx5He/HUugBZcyM1m7F0wtEseoMl52/cd37QPkFcFRdS5aYp7frRn/AGub8yr0vT295wiLV/qhCELu5sFUfSL6zPP2j5q7kqhYh1XE8SfEqPdeIo0PNLelC6Y4orZQ1UGhbOyWGrWVyyCaprTZJJumsQCAKOWs5W8xoaqPI+oQEza6AW25aMHu1jDSVHUgF4cVniH+tEP/AGNXppXmmCbXF4cf6zfCrvRemUXobWdtSa/mPJsfDTGAcCW9xoutiMkrWDD00h2l3YaHzKZijZQ5zi2KsfDj4o3URrjdS5rlRos6IJMwMVLqbMUqAZUTHb1mmVSy3a2yGrZoQZkI8lExFSpjVz8fJQWRCqFgGdMnmulVRcFFst61IBWidDVt9MbEeIc3vaT5gL0ZeYaPk2Z4XcJWV6i4A+BK9PC9Da3tsS60+whCFU4lTuo1x4AnwVCIV6x7qRPP2T5KkPbdQ7rzFWh+luatKFOATKBRVQjFyS5yxipamgSw66QbhOYckmmSbVAIxTr0UcDcszPqVkiwQSZMehTkoujn5p7jVpUDR7+mUG6uiG1x+HH2nn8MbyvRV57q62uko+UUrv3W/wARXoS9LbTsR639KVrVBTFtI+k0EnkKingubjHXoFYtbYwDHIdwcPIj1VWjB2XOOZUevOM6o0rzjEI5lR9Hx1cesqSwVC00favMlcmnS2aLUmyxtWWrnXSaEacEmE1TwgBc3G3cApss1FDdKK1ThVsGdELZqWZqrZjkyZc6grvBB7rr1Zj6gHiK968qc2y9L0PLtYeJ3GNn7oVu1vmJ9aeExCwhWp0TSx9y/wC75qnPVu02fcO7PMKouqvP3P8AUV6HighayixQ51SK/wBUS8VISKCykruhlq3Yy6wyIp4ZQJArMrErrFMNAoGLxHDJAaVumM9FHa9Na+6dZSWOsVzsMaSnrUouUSazwUGsWqIrpF32cO7sq+Mei9AXnmoZrj5zwgaPxPr/AAr0Nent5xhEer/Tga4xVgB4PHiCPkqliDRgA3hXrWKMHDPrelHdxBVCfcFxUu6nfy7aN7UdooFHgdftUiuaVhGVNuKmdk5wskyBSSKJDhdIN4WInlAWr5tkLmPmLzbJPyDpJqrSRDIqZpgiqmTRqfC1ZDAEwEIDDhZX7VWSuEi5BzfwucFQnZK56jvrhacJHjyPqqtre6uOtPpYEIQvQSI2kMKZIy0GlaX6jVcN+rsm4sPaR6KzIXLPSxzvNdMdS4+FR/w/KPog9Tm+qiYnQ836J3ZQ+RV5RRcrtcfbp8+TzmfCSAiscg/Uf8kmZ+zY267ea9MWHNBzWLtJ7Oa99PLDKKLUxg8OpemP0bE7OOM9bGn0UWTVnDO/MsH3QW/ukLF2t/Kfzz089EA4ILKblepNT4DkHt6nu/iqo0mpTfoyuH3mtd5UWLts4182KlGS91Gxso2Cd+7crlNqS/c9jusOb5VXKxupOINg1rhye31os/DnPxr5MfbP9l7Pf4omh6MQtffIV6KqjqLq1LhXTmUBvtCzZAcHGjNqtaZfErcvQ0pxjJUupecrwi6Tj2oZBxY7yXnWOlFgF6ZM2rSOII715tNoWUn/AC5D+o/5KbdY22WOujeOUJ0opmhmLDRZSf8ADsx/MyfhcPNOZqtN+hd3sHmVN0ZenfqntzhO4lMMlM7rqM1ZxByiI63Rj1TRqZiHZhjet/yBRNLO/jPXj7V7Ev2qDJNhiAbZWBmoEpzkjHUHu+SnQagtHxyvP3Wtb51XSaGfovlx9qn7MZ5pmza1ldYdS8O3MPd955/hopbNWsOPzTT17R8ytf8ALl7Z+aPPRBxKYGDivRo9EQtyijH6jfkpDIWjIAdQA8lubW/tL5v8ebN0e93wte7qa4+it2p2FdHA5r2OYfaEgOFCQQ2/gV36IXbT0JheeXPPU6pxwEIQu7kEIQmAhCEAIKEIAWEIQAVlCEBqgoQkKAshZQmGHLCEIJhZCEIAWUISAQhCbQQUIR+MgIQhENlCEIAQhCA//9k="/>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7890" name="AutoShape 2" descr="data:image/jpg;base64,/9j/4AAQSkZJRgABAQAAAQABAAD/2wCEAAkGBhQREBIREBQUERIUFxUVEhIUEhcUFhYUFRYVFRYYFhYXHCYeGxokGRQUIDAgJCcpLCwsFh4xNTAqNSYsLCkBCQoKDgwNGg8PGjUkHB0pNSkwNDMtKSktKTUpNSkqLiwsMiksLCopLDUuLC4pLDUqLSksLiksLCwsKSwuKSksKf/AABEIAGoAUAMBIgACEQEDEQH/xAAbAAACAwADAAAAAAAAAAAAAAADBAIFBgABB//EADYQAAIBAgIHBgUDBAMAAAAAAAECAwARBCEFBhIxUXGBEyJBYZGhFDJScrFiwdEHI0KCFkNT/8QAGgEAAgMBAQAAAAAAAAAAAAAAAQMAAgQFBv/EACkRAAEEAQMBBwUAAAAAAAAAAAEAAgMRBBIhMWEFQUJRcaHwEyKBkbH/2gAMAwEAAhEDEQA/ALWKGn4EoccdPQxUgKylElMRipJHRQlXCC6C10VrjLIckXZ+8HPoLWpObHyQ2+Jj2EOXaqSUB8Nq+Y57qlo0jyLS8i06y0J46KCrZVqtxUFXckVKzQVUqIsUdWEMdKwrTL41E7pJLfQqlm9F/JqK1E8JlVoQ0nHHiIoXNmlDFOF1tv55+lKYvSqRi80iYfyazyEeSKcjzvyrNaR0kr4uDFqsgw6f2xI4+Zu8bjoaBeAtmPhvlskbUa6mth1/C9OdL1WawzhMNKWG0NhrrxyNOYWbaUEG4IuCPY1Sa3Y9YoGZ8wcgOJPh6XpruFkjYXSBoFm0hqlpIT4VPqjAjcX3EDI9RarVlrA6sNCgO3NJhZmYmN/+tk3AHaurAEHM251ro5cSg7ypik8JISFa32E2P+ppTHWFqy8YxSEDi9vnBTTrS8iVODSCSHZF1cb0dSjjmrC/X3qTrVliIpLzOVQkZHLPhxboAT0rHYXSWLx0vZQEopudlDsgLxd955k51p9Y5tjCStuOyQOZFv3NKf0nkW+Iv89oz/qNq/S5HtSiNTg1dvCAixpJ9IJGwv51TsGq+EwCibGuJZPAMCQT+lN7czVDrTrf8UnYxxhIgwILZv3d1rZKM9wqk0ppJ8RK8shJJOQ8FXwA4C1LqN9JdJ4Wigu9jYH3CWd2p/sPQK60NrpLhBYDtYxvjY2t9h/xPlupLT+skuLILiy/4Iu4X48T4XqtxKd1hxBFciTuqPIUNR00tAxYhkGQN3panQussLQphMbGpiUBVkUG628TbMfcPSnsRqfLEvbaNnZkOYRXsehHdbqL1iAM60eo2mnixKRXPZynZZfC5+VgON6sx4cacsOViuia6SA9S07tP74KXl1sl+ScBnjzSTZ2XVwdzcQdxHnW4wmJEsaSDcwB9d/vesNr6gGOltwUnnsg+9q0Gpk945Yf/KQgfa2YpjSQ4grj9oQMMLJo21qFkeqhr3iAuFC+LuoHIXJrP6hY8xYxBfKVXiPO2QPUCj/1Dxl5Io/pFzzYfxs+tZvC4vs5Fe1wkkbnjYEE286UXfeCungwXglp8Vpg77cMjzG+iJTGsJQYhpIjtRTASxnye5IPI3FLRm9LIo0u1DIHsDvMLqUZHlXI/lHIVKTceVChbujlQTU6ML3b7Ua7/mOee7wPAnrRNFQH4yBVIY9ohGzwDA+y/iqxmp3V7GmKV5wLiJHNz4MylU67R/NND7IFLlSY5ja5wcSSDydjfChrJpDtsTPJ4FmA5L3R7Cr3UyfZxcifXEjdQiH+ayMrWQ+JtWk0G4XSMOzuaOMesKg+4qB299UjOhAg0DuYfbSqXWnb+KftAd908QVsBl6CkVzPMV6Hp/Qy4hQpyZflYeHlWPxmr0sJuV2l+pcx14VR7SCrdn5cb4ww7EbJNsVtRxoRnFtKDxRjtKOjbfrU8PJQBhGYkqLhQS9vpFrUQCquPeunHTbaPP8Au6YkOVRh+UVBtxrinu9KCdaDJJvoEClmOdgN48OfOiSjL967hjsvn/NQJfJQ5zfuirXQmIJxeHP02XoARVYqetPaGgf4iJtlrBxnsmwot5WTKr6T78ivTES5pjsBQo6cjFaQvGB1JWPRyKSVRQTkSAM+dUmk9SUcloj2bHO29ST+K1apUuzo6QeU+LKkjdqaV5titTp1U5BvJTc+hFJYfV+diEEbA8WFgOterdlXOyqn0guiO2Ja3AWP0bqWiWMv9x9/6QfIePWif8Lg2ixDH9O1l7Z+9apo6G0dX0BYTnTEk6uVSw6JjjFkRV5DP130QQVYOlBZaKyveXclRjpyI0jFT0NAJSZWiAUNKIKYhalauiK7rlRS1BhQmFGNCaoVLQJBSshpp6SxFURX/9k="/>
          <p:cNvSpPr>
            <a:spLocks noChangeAspect="1" noChangeArrowheads="1"/>
          </p:cNvSpPr>
          <p:nvPr/>
        </p:nvSpPr>
        <p:spPr bwMode="auto">
          <a:xfrm>
            <a:off x="76200" y="-479425"/>
            <a:ext cx="762000" cy="10096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7900" name="AutoShape 12" descr="data:image/jpg;base64,/9j/4AAQSkZJRgABAQAAAQABAAD/2wCEAAkGBhISEBUTExIQFRAVFBkQFBcUDxQUFRUXExAXFBQXFhIYHCYeFxkkGRUXHy8gJCcpLCwsFR4xNTAqNSYrLCkBCQoKDgwNFg8PGCkcFB8pKSkpKikpKSwsKSkpKSkpKSkpKSkpKSwpKSwpKSkpKSkpLCwpKSwsKSkpKSkpKSkpKf/AABEIAIMAgwMBIgACEQEDEQH/xAAbAAEAAgMBAQAAAAAAAAAAAAAAAQUCBAYDB//EADoQAAIBAgIGCAQFAgcAAAAAAAABAgMRBCEFBhIxUZEiQWFxgaGxwSNiovATMlJykkLRBxQVJEOC4f/EABgBAQEBAQEAAAAAAAAAAAAAAAACAwEE/8QAHhEBAQADAAIDAQAAAAAAAAAAAAECETEhQSIyQgP/2gAMAwEAAhEDEQA/APuIAAAAAAAMKlRRV20kt7bsirnrRhk7fiq/Jc3kY6xQclGK3b2uNtxwGsWFtFlzHxtNy86fRammUs9iVu9eXE28FjY1Y7UXlez4po+X6laTk4VaUnJqKVWF3eyb2ZJfS+Z22qd/iX62n6/3O3Ga3HJbvTogAZrCGySGBgSLEpAZAgASAAAAAAACu0pvXd7nF6wULxZ2+kqV7Pc933yOR09knlvNsfqzvXN6pU7V59tKS+qLO91dqfFlH5L/AFHIavULVZv5fVo6jQ+WJT4xcfHf7D8ufp1SBCJMWoAAAAAWBAAkAAAAAIuSzmNM6Wk5SjCTUIvZbTs2+vM7JsW+k9I0YRaqVIrsvd37lmcZpjFxrQU6b2s7SW5x7Wt9meLobV2/vxLLC6LhaKtns587mmM0i1p6Fw292zdk+zK5e0MG01Lc1mjLA4VRirG3O1i/Wk68rDC4tTXzda++o2TmpO7yyt1r+5Z6P0jd7En0up8bK/Mzyw15i5VkCCTNQAAAFwAAAAAAYVqijFye5JyfcldnzqvinszfXKq5c0n7naayV9jCVX17Dj/Lo+7PnmKr3j/Hx6Ecy8U1bYFXsuLt98i0hVzKbRVXpR5+TNqlic5ffUaxK9pyyXcvQwxVWy7dy8TzhV8suR416t2l23O6GNKt0rcHYxr1GuksnGSkvBmlSqdNfNUb8I7zbTun23CXW4ertRjLik+aPU1tHr4UP2R9P/TZPNWwAAFgAAAAAAAUetsv9vs/qduSbPns53hHuS5Kx2ms2JvXjT/TTcn3ykl6R8zin+a3CVjScS39GSzXj6M9dq01w2o3/ka2AlaXc3yZ6ze/sLnHF9Tl1mDln4+5hg6l4IX6RaFfKrs4qMbf0tLPvk/Ys47iixEn/qLT3bCcezaS2i6vn4HO7crrtHTvSg/lS5ZGyV2gZ3orsbXmWJ571tOAAOOgAAAEASAeWIrbMJS/TFy5Jv2A+f4vHfiY6q+pfDX/AFy9mU9VfEa+b2M8FU6cpde1n7kVnerfi7+Rr6SywkumzZqGhh6zVZrqN51t+SLjiw0TUvE2Jb/Eq9DVs/EtJrNrxRU8xnVTpONsbTlxp25Ms9vp2+VFbpl/FoS74myqvxX+1HJ7drrdW5/DkuEvVIuCh1WqZTXan6r2L0wz+1aY8SACVAAAAAAV2sNXZwtV/I/PL3LErtPRi8NWUleP4cudsvOwHzfCUmtrvujf0jgvwqdBtZzhNv8AndeTR5aG0RKdWMduSTai7Lq3v0LzXuCisOluW1FdyjGxrexEcdiHatF8Tfte5W6SecZcMuW8scLO770XHK89FVLTa8eWT9uRfqd0n1nL0G41JW3xn5Mv8PVT++JWKMmtp9dGEv01F9Sa9bHlha16r/akbemcO54ecV+bK3ftqxU0U6dWUJfmjJwffF25ZHL12cdrqrV+JJcY+jR1BxerlW2Ij2pryv7HZmX9Orw4kAGawEWAEkXDMQMzGdNSVmk096auuQTMgNWloylGW1GEYy7FYoP8QKa/y9OX9Ua0dl8LxlfyOpPLEYaFRWnGMo77NXVzsvnY+QYii5Rat/VtLsvkxg67i43ysnF5cmfUK2reGl/xRXbG8XzRWYrUem/yya/cr/Ure5pM4i41wmJk1KM11pqXgWVDELjk0WeI1MrR/Laa7GvR2MKWhJx305J/tZpLGdlZ6Ioxq14xe3a93frUelbyPbXLRChUjiI5Rm9mplldK8ZN9V7Wv2FjoHQ84VVOSaST373dcCz1iwTrYWpTirylHJcWpJr0M8svl4XjPi5HQ9b49Kzu9tZLN2693Yz6Ajk9X9XKtKtGo0lFJprK+at1dZ1bOf0u67hNJuSeZlFma2QAAxZiAHUozADgAABAAEkAASgAAMJAAQZRADqQAHH/2Q=="/>
          <p:cNvSpPr>
            <a:spLocks noChangeAspect="1" noChangeArrowheads="1"/>
          </p:cNvSpPr>
          <p:nvPr/>
        </p:nvSpPr>
        <p:spPr bwMode="auto">
          <a:xfrm>
            <a:off x="76200" y="-593725"/>
            <a:ext cx="1247775" cy="12477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7902" name="AutoShape 14" descr="data:image/jpg;base64,/9j/4AAQSkZJRgABAQAAAQABAAD/2wCEAAkGBhIQEBAQEBAPDxAPEBAQDw8PEA8PDxAPFBAVFBQQFRIXGyYeFxkkGRISHy8gIycpLCwsFR4xNTAqNSYrLCkBCQoKDQwNFA0MDykYFBgpKSkpKSkpKSkpKSkpKSkpKSkpKSkpKSkpKSkpKSkpKSkpKSkpKSkpKSkpKSkpKSkpKf/AABEIALQAtAMBIgACEQEDEQH/xAAbAAACAwEBAQAAAAAAAAAAAAAAAgEDBAUGB//EAD8QAAIBAgIGBQYNBAMAAAAAAAABAgMREiEEBTFBUaFhcYGRsSIjUnLB0QYTJDIzQmKSorLC4fAVc4LiU2Px/8QAFwEBAQEBAAAAAAAAAAAAAAAAAAECA//EABkRAQEBAQEBAAAAAAAAAAAAAAABMRECQf/aAAwDAQACEQMRAD8A+4gAAAAAAAAAABz9J11CEnG0pNO0sNrJ8LtgXabrGFFLG7Xsklm8xFrOL2Rl22RwtNpyqqbfznJSjfYsLvFci+m20pRvf60X4GpFdOprS31H2tIX+r22032SRkn5UeHsYqbyyLyDbLXKVvIld7rxJlrynG2LFHE8Kut9jHGG/eZtN0fFKmt0ZY5diy5+A4PSQmmk07p7GMcLQ9Y/FJqUZSi2sKja6vtWe651tE0uNSOKN9tmnk0+BlF4ABAAAAAAAAAAAAAAAAAAQ2YNK1vGN1FY5bOEb9Zyq1SdR+XJv7OyK6kXg6WsdaqKtTcZTbSys1FceByYq7cne7d29t3xyHjS6B1E1IpY1Fsv7+4nFZ4rq1s7uytx6B7X22fXmHxMXtiua8Cimen2V3F29JNOL7URHWaexc3cems5q+UZWS2qzins7WFLRYxd45X22/mQDR0tt2tFPbZy8q3HDtBz6esWjBSxOWdpySvwWXsLPi16K7vaBS5X/bMbRdMlSfkq8XJYk7bNjfd4FjQjpkHfo6TGfzZKXU8+4tPLyo7/AP02aLrOcMpeXHi/nLt3meI7gFOj6VGorxd7bVsaLiAAAAAAAAAAAMestKwRsvnSyXRxZrPP6ZX+Mm3u2R9Vfy5YKoRHYqV3YZM6B0TYWI9iKiwIkgCqh9d8ZvkkvYWIiMUtisSBXQ2zWXz212pN+0tsRGKTbtm9r4jALYmxIMCuZDRLYrz7PEIfRa7pzT3bJLoPQRldXW88zLZc6+qa94uL2x2eq/4zPqfR0AADIAAAAAADLrGrhpvi/JXb/GcKG19COjrur8yPXJ+C9pyoPnv6TfkXt2d+8eazutjzIaCOxrg7r3FBEsuVXHTCmIAAAgkgCQAkAFkyRJsBRp5JLe8yIBtbfHwCIw7h9XV8M4vi8L6n+9hKrtYoi7fzeB6sBKNTFGMuKT5DnMAAAAAABwNdT87bhBc2zHKORp1y/PP1Y+BSth0mCulWtlcevWsrpZb+giVC+zIKMcb+Lbw4/JvwvldAWRl/Hk+4tixdLhhqzjnlZ3e13SdwiFOSQAAAEASSQSANlM2WMpmwhKldppJN3y2O2ziPOrbrLFo3mo1btWnNYdzUrR/TzZlUXN8F4iKhO7vcaasOqdhKu4I9DquV6MOhW7nY1mHUr8zHrl+Zm45gAAAAAAPOa5+ml6sfApjuNGu157rhHk2Zk8kdJgsxZPqKJXsprK2d+DRY3+5OjxxTp0+NTP1UrgXae26ik1ZyhBtcHbYJFl+tX519UfAypiYq5Mm4qJAkAACbg2QQwIkyqQ0xGwLdJcviqEFseOXW1LZzuVU3aVuCNmlR+Sxn/wAcsXZis/ExSd25Le7EgeTKqu4dsrqmkd/U0bUY9OJ/iZuMeqfoafqp95sOQAAAAAADz+v/AKaHTTf5jLuNnwjVp0XxU14e8w3yOkwMjRqijfSMXowk+12XvM8Dpajj5VR9EV23b9wuDPrV+dl1R8DKmadavz0v8fyoyXExWiGYyQtN5DxCDCTYm5AEWIsNcVgVTZW2PVZWFdnR6eLRZR23jNLrzscXR1aK6l4Hf1Q70V1yXM4aW3obXcyTagK67yfUNfMq0p5M0PUauVqVP1I+BpKtGjaEFwjFckWnIAAAAAABxvhNHyKT4VLd8X7kctPI6/wmj5i/ozg+dvacem8jp5wPA6mpKnlVY8MEuxprxizlQZr1PU+VSj6VC/3an+xPWCrTpXrVPWt3JIoazHrfSVP7k/zMGsyh4sdSK0x0BYmTcWJIESkI5DNCSArq7BVsGkRbIDsahl5uXRN80mcl1MV5bpSk11Ymb9T1cNKs/Rbl2YF7mcnQZeZp324FfrJNU+8q0lXsuMku9pFqeYkVetRX/bDk7mkewAAOQAAAAAADm/CGN9HqdGF/iRwNHd0ei16vk9X1f1I8zoryN+RdAu1RL5YumjJc0/YUXzLtVr5XTf2ai/AmX1gib8qb+3P87F3jSWc/Xn+dkRWYVZFFiEiNcBwTExApBDtiMHIgKrmVxeXaXSRWogaNHdqGl/2/GEjBoX0UPVRuivk2l+rbl+5ipZRS4ZEmoeJGhO+k0V9v9LCOwnVSvpNPocvystwevAAOYAAAAAADHrenioVV9iT7s/YeU0Rns69PFGUfSi496t7TxdFOLafX27Ga8i+Rs1PG9eL9FSf4LGR5s0amqWrwXpKS/DkauKphUbxN5NuTa4Nu/tJpyH0yn52phtbG1Z38e0T4jo5sCxMkVQ6+8nC+PgBIIjC+PJBhfHkveBJFwwvjyQYenwAhsRzzGlT6+8SVHglfi2wNOhScqelQtk6Td+lJr+dRib8X4nT0NqOjaQ/reVG/F4ElzfM5cc79/eyQPuH1HG+kx6FN/h/crlLI2fBqi3UlPhHnJ5cky3EelAAOYAAAAAACDzGt9FUa0rZJ+X97bzT7z1BwtfR85B+lBrul/sWDnYcst5dqvKtT62u1xYlsipaUozg084zg2lm7YlfLqubqtEpYpTkldSlJr7zGjE69TVSu3F4btu1k1cpeqp+lH8ROo58oim2eqqm7A+1r2Ff9Nq+in1SQ7BmA1w1dU3xt2of+mT4c0OjDcLGyWrqno80KtXVX9VLrkh1WfCK10GyOrKvCK/y/Y0UtVS+tJLqTY7Ec+nUtQ0iO+8H95pfpZijHO/I6euqKpU0op+XUipO18oqT7F7znQmnszEUlalu4noNRUFGkmts25PvsuSOHU3s9LoELUqa+xHvtmT0NAABlAAAAAAABVW0aE/nRjK2y6TsAAItAp3vgj7O4tjSS2JLqSQAA4AAAAAAAAAAAAAAABDiVT0OEtsIt8bK/eAAV/0yl6CfXd+JpStktiAAJAAAAAAP/9k="/>
          <p:cNvSpPr>
            <a:spLocks noChangeAspect="1" noChangeArrowheads="1"/>
          </p:cNvSpPr>
          <p:nvPr/>
        </p:nvSpPr>
        <p:spPr bwMode="auto">
          <a:xfrm>
            <a:off x="76200" y="-822325"/>
            <a:ext cx="1714500"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9938" name="Picture 2" descr="http://t0.gstatic.com/images?q=tbn:ANd9GcRDGvQrZIEpKCvygi5Gm_J1iU5MMYAenvPxkMzQR-O8cFrDnXHdlQ"/>
          <p:cNvPicPr>
            <a:picLocks noChangeAspect="1" noChangeArrowheads="1"/>
          </p:cNvPicPr>
          <p:nvPr/>
        </p:nvPicPr>
        <p:blipFill>
          <a:blip r:embed="rId3" cstate="screen"/>
          <a:srcRect/>
          <a:stretch>
            <a:fillRect/>
          </a:stretch>
        </p:blipFill>
        <p:spPr bwMode="auto">
          <a:xfrm>
            <a:off x="609600" y="1828800"/>
            <a:ext cx="2285999" cy="2286000"/>
          </a:xfrm>
          <a:prstGeom prst="rect">
            <a:avLst/>
          </a:prstGeom>
          <a:noFill/>
        </p:spPr>
      </p:pic>
      <p:pic>
        <p:nvPicPr>
          <p:cNvPr id="39942" name="Picture 6" descr="http://t1.gstatic.com/images?q=tbn:ANd9GcT2fCsy7CMMj9go785hh_WCXBrh4u9DDHAfBvePwotI4uyArSVt"/>
          <p:cNvPicPr>
            <a:picLocks noChangeAspect="1" noChangeArrowheads="1"/>
          </p:cNvPicPr>
          <p:nvPr/>
        </p:nvPicPr>
        <p:blipFill>
          <a:blip r:embed="rId4" cstate="screen"/>
          <a:srcRect/>
          <a:stretch>
            <a:fillRect/>
          </a:stretch>
        </p:blipFill>
        <p:spPr bwMode="auto">
          <a:xfrm>
            <a:off x="5334000" y="1752600"/>
            <a:ext cx="2209800" cy="2209800"/>
          </a:xfrm>
          <a:prstGeom prst="rect">
            <a:avLst/>
          </a:prstGeom>
          <a:noFill/>
        </p:spPr>
      </p:pic>
      <p:pic>
        <p:nvPicPr>
          <p:cNvPr id="23" name="Picture 16" descr="http://t3.gstatic.com/images?q=tbn:ANd9GcSs1hY_CAdxQnTwilrHpE8Bc8dYan1aL7wlHZP3HLdx4eeaR0lm-Q"/>
          <p:cNvPicPr>
            <a:picLocks noChangeAspect="1" noChangeArrowheads="1"/>
          </p:cNvPicPr>
          <p:nvPr/>
        </p:nvPicPr>
        <p:blipFill>
          <a:blip r:embed="rId5" cstate="screen"/>
          <a:srcRect/>
          <a:stretch>
            <a:fillRect/>
          </a:stretch>
        </p:blipFill>
        <p:spPr bwMode="auto">
          <a:xfrm>
            <a:off x="152400" y="4495800"/>
            <a:ext cx="1216983" cy="1828800"/>
          </a:xfrm>
          <a:prstGeom prst="rect">
            <a:avLst/>
          </a:prstGeom>
          <a:noFill/>
        </p:spPr>
      </p:pic>
      <p:sp>
        <p:nvSpPr>
          <p:cNvPr id="24" name="Plus 23"/>
          <p:cNvSpPr/>
          <p:nvPr/>
        </p:nvSpPr>
        <p:spPr>
          <a:xfrm>
            <a:off x="1371600" y="5029200"/>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946" name="Picture 10" descr="http://t2.gstatic.com/images?q=tbn:ANd9GcRsp7T8_lf68hGn9SXeBovSo_mYVi0X9hvJkQxTvHNP1JVV7OI5"/>
          <p:cNvPicPr>
            <a:picLocks noChangeAspect="1" noChangeArrowheads="1"/>
          </p:cNvPicPr>
          <p:nvPr/>
        </p:nvPicPr>
        <p:blipFill>
          <a:blip r:embed="rId6" cstate="screen"/>
          <a:srcRect/>
          <a:stretch>
            <a:fillRect/>
          </a:stretch>
        </p:blipFill>
        <p:spPr bwMode="auto">
          <a:xfrm>
            <a:off x="4495800" y="4572000"/>
            <a:ext cx="2466975" cy="1847851"/>
          </a:xfrm>
          <a:prstGeom prst="rect">
            <a:avLst/>
          </a:prstGeom>
          <a:noFill/>
        </p:spPr>
      </p:pic>
      <p:sp>
        <p:nvSpPr>
          <p:cNvPr id="26" name="Plus 25"/>
          <p:cNvSpPr/>
          <p:nvPr/>
        </p:nvSpPr>
        <p:spPr>
          <a:xfrm>
            <a:off x="3505200" y="5029200"/>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17" descr="http://t0.gstatic.com/images?q=tbn:ANd9GcRR2XjWem0KWa8L7xBMaaZuraSysxhOScCDVFyyz2rZTAbgPxx9vA"/>
          <p:cNvPicPr>
            <a:picLocks noChangeAspect="1" noChangeArrowheads="1"/>
          </p:cNvPicPr>
          <p:nvPr/>
        </p:nvPicPr>
        <p:blipFill>
          <a:blip r:embed="rId7" cstate="screen"/>
          <a:srcRect/>
          <a:stretch>
            <a:fillRect/>
          </a:stretch>
        </p:blipFill>
        <p:spPr bwMode="auto">
          <a:xfrm>
            <a:off x="2286000" y="4648200"/>
            <a:ext cx="1236337" cy="1524000"/>
          </a:xfrm>
          <a:prstGeom prst="rect">
            <a:avLst/>
          </a:prstGeom>
          <a:noFill/>
        </p:spPr>
      </p:pic>
      <p:sp>
        <p:nvSpPr>
          <p:cNvPr id="28" name="Equal 27"/>
          <p:cNvSpPr/>
          <p:nvPr/>
        </p:nvSpPr>
        <p:spPr>
          <a:xfrm>
            <a:off x="7010400" y="5105400"/>
            <a:ext cx="914400" cy="9144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29" name="Picture 19" descr="http://icons.iconarchive.com/icons/visualpharm/must-have/256/Check-icon.png"/>
          <p:cNvPicPr>
            <a:picLocks noChangeAspect="1" noChangeArrowheads="1"/>
          </p:cNvPicPr>
          <p:nvPr/>
        </p:nvPicPr>
        <p:blipFill>
          <a:blip r:embed="rId8" cstate="screen"/>
          <a:srcRect/>
          <a:stretch>
            <a:fillRect/>
          </a:stretch>
        </p:blipFill>
        <p:spPr bwMode="auto">
          <a:xfrm>
            <a:off x="8001000" y="5029200"/>
            <a:ext cx="1143000" cy="1143000"/>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34818" name="AutoShape 2" descr="data:image/jpg;base64,/9j/4AAQSkZJRgABAQAAAQABAAD/2wCEAAkGBg8QDhANDQ4QEA0OEBMQDhAQDxQQERgQFRIVGR8QGB4ZHCYeFyUjGhUUKy8gJSgqLjguFR49NTQqNSc3ODUBCQoKDgwOGg8PGi0lHSUtLjUyMjUtLC4sNCwuNSkpLTU1KSkpLikqKiopLiwtNTUtKiw0NTQsKTUuKSwpLDU1Kf/AABEIAOEA4QMBIgACEQEDEQH/xAAcAAEBAAIDAQEAAAAAAAAAAAAABwYIAQQFAwL/xABCEAABAwIDBAgCCAMHBQEAAAABAAIDBBEFBzEGEiFREyJBYXGBkbEyoRQjQmJykqLBJFKCFTNDU3Oy0RZj0uHwg//EABsBAAMBAQEBAQAAAAAAAAAAAAAFBgQHAwEC/8QANxEAAQMCAQkHBAIBBQEAAAAAAQACBAMRBQYhMUFRcYHB0RIiMkJhkaETFCOxM/DhFiRScvEV/9oADAMBAAIRAxEAPwC4oiIQiIiEIiIhCIuHvABLiAALkk2AA7Vgu0ma9NBeOjAqZRw372hB8dX+XDvXm+o2mLuK1xYVeW7sUWkn44nQFnRcALngBxJWNYvmLh1NcGfpnj7EA6Q+F/hHqo9jm11ZWE/SJ3FnZE3qRj+ka+JuV46X1Jx8gVhEyUaM8l/AdT0CpOJZzSm4paVjB2OmcXnxs21vUrG6zMfE5b3qiwHsiY2P5gb3zWNIsbpFR2lyo6OEQqPhpDjn/d13p8dq5P7yqnf+KZ7vcrpukcdXE+JJX5ReRJOlMW02s8IAXLXkaEjwNl24MZqY/wC7qZ2fgme32K6aIBI0IcxrvELrIqPMHE4vhq3uHKUNl/3An5rIsOzlqG8KmmikHOMuid48d4H5KdovVteo3Q5L62Ewq3jpDgLH3FlcsJzPw6ezXSOp3nsnG638wu31IWVRStc0OY4Oa4XDmkEEcwRqtY16OD7RVVI7epZ3x8blt7sPi08D6LXTnEeMKel5KU3Z477HYc499I+VscinOzmbsUlo8QZ0T9OmjBMZ8Rq35+SoVPUMkY2SN7XxuF2uaQ5pHMEapjTqsqC7So6XAkQ3dms23rqPFfREReixIiIhCIiIQiIiEIiIhCIiIQi8jaPaimoI+kqH9Y/3cTeMjj3Dl3ngvL2227ioGdHHaSscLsjv1Wg/bfb5DU92qimJYlNUyunqJDJK88XH2HYAOQWKRKFPut0qmwfAXzLVa2an8n/Hr7L2tqduqqvJa53RU9+rAw9Xxcftnx4cgFjiIlDnFxu4rotChTjsFOk0ABEX7ihc9wYxpc9xs1rQXOJ5ADVZtgOU1XNZ9U4U0Z47pG/KR+EGzfM37l9ZTc82aF5yptCK3tVnAfv20lYMvvS0Esp3YYpJHco2OefkFb8Jy2w6nsTD07x9qc9J+n4fksmihaxoaxrWtGjWgNA8gtzIDj4ipeRlZSbmo0yfU5vjPyUEpsvsUkF20cgH/cLI/wDcQV348qcTOscTfGZv7XVvRe4g09ZKVPyqlnwtaOB6qIvyoxMaMiPhMP3sulUZdYowXNI5w+4+N/ya66vaIMGntKG5VTBpa08D1WtVbhc8JtPBLEf+5G5nuF1Vs85gIsQCDqDxCx7Fcv8ADqi+9TNjeftw/VO8bDqnzBXg+AfKUzj5WMOatTI9Qb/Bt+1AkVCx3KCeO76KUTt/y32jk8Afhd8lgdXRyQvMU0bo5G6te0tcPIrFUpPp+IKoiT48sXovB9NftpXxXs7O7W1VC/ep3/Vk3fE7jG7y7D3ixXjIvw1xabhaKtJlZhZUAIOoq/bK7bU2INsw9HUNF3wOPWH3mn7Q7/UBZCtZKapfG9skT3MkYbtc02cDzBVi2EzFbV7tLVlrKvRjtGyeHJ3d29nJNo8sP7r9K59jGT7owNaPnZrGsdQs5REW9SaIiIQiIiEIiIhCLFNu9tmUEW5HZ1ZKPq26hrdOld+w7SO4r1NqNo46CmdUScXfDEy9i6Q6N8O0nkCoBiWJS1Ez6idxdLI7ecf2HIAWAHcsUqR9MdlulU2A4P8AeP8ArVR+MfJ6bfZfOqqnyvdLK4vkeS57nG5JPavkiJMulgACwRZNsnsHU15Dx9VSg9aZw17mD7R+XesZVMy6zCDQygrXWaLMp5joBoInd3I+RXvQaxz7P0JXi1WTSjl8YXd8gbQNZ/udZ1s9slSULbU8Y6QizpX9aR3n2eAsF7KInzWhosFyarVfWcX1CSTrKIiL6vNEREIRERCEREQhF52NbP01ZH0dVE14+y7R7TzaRxC9FF8IBFiv2yo6m4OYbEawoltdltPR700F56UXJIH1jB98DUfeHmAsNWz6m23WWYeHVeHMAkF3S07RYO+9GOw/d7ezjqskQ7d6n7K6wnKPtkUZenU7rs3qUrlriCCCQQbgjgb80c0g2PAjULhLVaaVZMu9vfpTRR1Tv4tg6jz/AIjQP9wGvPXms7WscE7mPbJG4tewhzXNNiHA3BCu+wu1ra+mu6wqYrNnaOHHskHcfkQU3iSO33HaVzvKDBxHP3FEdw6RsPQ/CyVERb1JIiIhCLh7wAXEgAC5JNgAO0rlYJmvtJ0FMKON1paoHftqIBr+Y8PAOXnUeKbS4rXCiul120Waz8azwCn23W1Jr6suaT9Hiuynb92/GTxcR6ADsWOIin3OLiXFdgoUGR6baVMWACIsm2D2TNfVWeD9Ghs6c6X5RjvdY+QKybMLLoNDq2gjs0cZ4GDQf5jAOzm30Xq2g9zO2NCw1cWj0ZIivPePsDqB9T02qZoiLwTVU3LvMS25Q1z+HBsEzjpyjefY+RVSWsCpuXeYltyhrn8ODYJnHTlG8+x9UziyvI9Q+O4Fe8mMN45jmFUkREzUKiIiEIiIhCIiIQiIiEIiIhCnOZWwYka7EKRn1zRvVEbR8be2UfeHaO3x1ky2fUYzN2PFLN9LgbamqHdZoHBkuu73A8SPAjklcyPb8jeKu8nMXLrRKx/6nl09tiwdepszj8lDVR1MfEA7sjL2Dozqz/jvAXlolwJabhWdSm2qwseLg6VsxRVjJomTRO3o5Wh7D3EfLwX3Uwyh2k+PDpXaXlp7/qjHv+ZU9UFGoKjA5cgxGE6FIdROjV6jUiIi9VgXDjYXPADUrXna7HDWVs1RfqF27COUTeDfC+vi4qw5i4v9Gw2YtNnzWgZ4vvf9AeoMlc6pnDFd5KRLNfJO4fs8vZF+4YnPc1jAXPeQ1rRxJcTYAea/CznKbAemrHVTxeOkALb6GV1w30AcfENWCmwvcGhVk2U2LQdWdqHzq9yqbsls82ho46cW6T45nD7Up1PlwA7gF7KIqJrQ0WC45VqurPNR5uSblS3MTLu2/XULOHF08LRpzkYPceYUyWz6luYmXdt+uoWcOLp4WjTnIwe48wlsqL52K2wLHb2jSTuPI8ipkiIliuFTcu8xLblDXP4cGwTOOnKN59j5FVJawKm5d5iW3KGufw4NgmcdOUbz7HyKZxZXkeofHcCveTGG8cxzCqSIiZqFRERCEREQhEREIRERCEXTxjC46qnkpphdkrS08wexw7wbHyXcRfCLixX6Y8scHNNiFrViuGvpp5KeUWkieWu5G2jh3EWI7iuqqbnFgNjFXsHxfUzW52Ja703hfuapkp+tT+m8tXYMNmCZGbW1nTvGldvCsRfTVEVTH8cTw8d9tWnuIuPNbG0NYyaKOeM3jlY17D91wutZ1Zco8X6WhdTuN3Ur7D/Tfdw/Vv8AoFrg1LOLNqn8qYnbotkDS02O49D+1nSIibLnqlOc+JXlpqUHgxjpnDvcd0ega78ymyyXMes6XFak3uIy2If0MAI/NvLGlPyHdqo4rr2EUfowqTfS/vn5ortlthP0fDYSRZ9Red/9fw/oDfmohQUplmjhb8UsjYx4ucB+62VhiDGtY0Waxoa0cgBYD0WuAy7i5IMrJHZpMojWbnh/78L9oiJqoBEREIUtzEy7tv11CzhxdPC0ac5GD3Hopktn1LcxMu7b9dQs4cXTwtGnORg9x5hLJUXzsV1gWO3tGknceR5FTJERLFcKm5d5iW3KGufw4NgmcdOUbz7H1VSWsCpuXeYltyhrn8ODYJnHTlG8+x8imcWV5HqHx3Ar3kxhvHMcwqkiImahUREQhEREIRERCEREQheVtThP0qhqKe13PjJj/wBRvWb+oBa6lbPrXjbDD+gxGqhAs0TOc0cmv64Ho4JZPZocrjJORnqUDvH6PJeOs1ylxLo8R6Enq1MTmW7N5vXB9GuHmsKXpbN1vQ11NNewZPGXfh3gD8iVgpO7LwVWz6P141SntB99XytjUXFkVEuNLW/HZ+krKmT+eeV3rI4ror9SOu4nmSfUr8qaJubrt9NvYaG7Ashy+phJitI06NkMn5GOd7tCvyiGVMd8UjP8sUp/Tb91b03gj8ZPqudZVPvLa3Y0fsoiItylUREQhEREIUtzEy7tv11CzhxdPC0ac5GD3HmFMls+pbmJl3bfrqFnDi6eFo05yMHuPRLJUXzsV1gWO3tGknceR5FTJERLFcKm5d5iW3KGufw4NgmcdOUbz7HyKqS1gVNy7zEtuUNc/hwbBM46co3n2PqmcWV5HqHx3Ar3kxhvHMcwqkiImahUREQhEREIRERCEUVzcpQzEt8f4sEbz4guZ7MCtSkmc8f8VTO5wuHo8/8Aksc0XpKjyaf2ZwG0HryU7QFESVdPVv8A+t280Ui/tR3Mot/3blI/6dpbF5z22JHIkLhdzGYOjqqiP/LnkZ+V5H7LprCRY2VWx3aaHbVmOVD7YowfzRSj9N/2VuUEy6qAzFaUnRznM/PG5o+ZCvabwT+M71zrKptpjTtaP2UREW5SqIiIQiIiEIiIhCluYmXdt+uoWcOLp4WjTnIwe48wpktn1LcxMu7b9dQs4cXTwtGnORg9x5hLJUXzsV1gWO3tGknceR5FTJERLFcKm5d5iW3KGufw4NgmcdOUbz7HyKqS1gVNy7zEtuUNc/hwbBM46co3n2PkUziyvI9Q+O4Fe8mMN45jmFUkREzUKiIiEIiIhCKS5zv/AImmbyhcfV//AKVaUYzeqA7EWsH+FTsafEue72cFjmG1JUeTTe1PB2A9OawdERJV09dz+zzyRVX/AKG7kW37VymP/v0dqwDMGj6LFKpvY94lH/6NDvclY6qJnLh27U09SBwliMZ/FG6/s8flU7XhXb2ajgmmE1vrQqT/AEA4jMf0u1hdZ0NRDONYZWSflcDb5LZRjgQCDcEXB7lrCr7l/iv0jDad17vib0Mn4o+Av4t3T5rXAfnLVO5WR7sp1hqJB45x+isiRETVQSIiIQiIiEIiIhCIiIQpbmJl3bfrqFnDi6eFo05yMHuPRTJbPqW5iZd2366hZw4unhaNOcjB7jzCWSovnYrrAsdvaNJO48jyKmSIiWK4VNy7zEtuUNc/hwbBM46co3n2PqqktYFTcu8xLblDXP4cGwTOOnKN59j5FM4sryPUPjuBXvJjDeOY5hVJERM1CoiIhCLXzbiv6bE6qQaCUxjwjAZf9PzVzx/ExTUk9SbfVRuc2/a+1mt83EDzWuLnEkkm5JuT380tnvzBqtsk4/eqVzuH7PJcLvYFR9NV08PZJNGw+BeL/K66KzDKrDulxNjyOrTxvlPK9twfN9/JL6Te08BWM6t9CPUqbAffV8q3XRcoqJcYWJZnYT0+GyOaLvpiJ2/hFw79JJ/pUNWzksTXNcxwBa4FrgdCCLELXTaLB3UlXNSuv9W8hhPaw8Wu82kJVOp2Ier7JSX2qb450jONx0+x/a85ULKDHejqJKJ56tQN+L/VYOI823/IFPV9qOrfDKyaI7skTg9h5OabhYqVT6bw5U8+IJcd9E6xm36vlbMovO2fxplZSxVUekjes2/wvHAsPgb/ACXoqhBBFwuO1GOpuLHCxGYoiIvq/CIiIQiIiEIiIhCIiIQpbmJl3bfrqFnDi6eFo05yMHuPMKZLZ9S3MTLu2/XULOHF08LRpzkYPceiWSovnYrrAsdvaNJO48jyKmSIiWK4VNy7zEtuUNc/hwbBM46co3n2PkVUlrAqbl3mJbcoa5/Dg2CZx05RvPsfVM4sryPUPjuBXvJjDeOY5hVJEXwrq1kET55XbscTS957gPn4JneyhmtLjYaVPc4sd3Y4qBh60h6ab8AuGt83XP8AQFKV6GP4w+rqpaqTWR1w3+Vg4BnkAF56n69T6jy5dfwuF9nFbS16TvOnpwRV/J7CNyllqnDjUP3Wf6cdxfzcXflUmoqR80scMYvJK9rGD7zjYLY7CcOZTU8VNH8MLGsB52HF3mbnzWmDTu/tbEkypl/TjigNLj8D/NvldtERN1zpFOc3dnOkiZiEY68P1c1u2Ing7ycf1dyoy+dRTtkY6ORodHI0te06FpFiD5Lzq0xUYWlbYEt0OQ2s3Vp9RrWsiL2drdnH0NW+ndcxnrwvP2ozofEaHvC8ZTzmlpsV2ClVZWYKjDcEXCzLLba76HUdBM61LUEAkngyTQSdwOh8j2K2rWBVbLPboPDcOq3WkaA2mkcfiHZEe8dnPTXVjDkW/G7go/KPCC//AHdEZ/MOfDWqSiImigkREQhEREIRERCEREQhEREIUtzEy7tv11CzhxdPC0ac5GD3HmFMls+pbmJl3bfrqFnDi6eFo05yMHuPMJZKi+diusCx29o0k7jyPIqZIiJYrhU3LvMS25Q1z+HBsEzjpyjefY+RXwzV2v6R/wDZ0DrxxuvUOB4GQaR+De3v/Cpyi0mS80+wkjcFjtl/dNHDVfb/AHXnREXdwbCZKuojpoRd8jrX7AO157gLnyWcAk2CcPe1jS5xsAs5yi2c35X4hI3qQ3jgv2yEcXeTTb+ruVZXTwjC46WnjpoRaOJoaOZPa495NyfFdxP6FL6bA1cixScZsl1XVoG4f26IiL2S1EREIWPbbbKtxCmLBYVEd3U7z2O7WHudYX8j2KC1NM+N7opGlsjHFr2kWIcDxBWzawbMXYT6W01dK3+LY3rtH+Iwdn4gNOenJYJcftjtt0qsyfxgRnfb1j3DoOw9CoyuWuINxwI0KOaQSCCCDYg8DfkuEoXRdKrOweZQkDaTEH2m+GKdxsH/AHXnsd39vjrRlrAs42PzNmpQ2Cr3p6YcGuveVg5C/wAQ7j5HsTKPMt3anuonF8nO0TWiDe3p09tis6Lp4VjEFVGJqaVsjDqWniDycNWnuK7iZgg5woZ7HMJa4WIRERfV+UREQhEREIRERCERF8K2uigjMs8jY426ue4NHh/6Rey+taXGw0qaZiZd2366hZw4unhaNOcjB7j0UyVG2uzWfJvQYdvRxng6oPVkI+4PsDv18FOUikmmX9xdWwVstscNlcNtvX+32oiIsydrkC5sOJOituXOxv0KDp52/wAXOBvA6sj1EfjoT32HYvEy12C3dzEKxnW4OponDTlK4c+Q8+SpiaxI/Z77uCgMocYFW8Wic3mO303DX/bkRExUYiIiEIiIhCIiIQsE29y7bVb1VRgNq9Xs4Bsn/Du/t7eaj08Do3Ojka5j2Etc1wIcCOwg6LZxY1tbsLT17d4/VVQFmTNGv3Xj7Q+Y7FgkRO33maVW4PlAY4FGRnZqOsdR+lBUXqY/szU0MnR1MZAJ6kjeMbu9p/bXuXlpSQWmxXQadRlVoew3B1rtYdik9NIJaeV8Ug7Wm1xyI0I7iqHgOcRFmV8N+zpYeB8S0m3ofJTJF6U6z6fhKxzMNjTB+Ztzt0H3WxWE7U0VVb6PUxvcfsE7sn5XWPyXqrWC69jD9sK+Cwhq5g0aNc7pGjwD7gLcyf8A8gpWRkmdNCpwPUdFsOiitLm5iLBZ/QS974iD+hwXfjznqftUsJ8HPb/yvcTaRSp+TU5ugA8etlW0UlfnPUfZpIR4vef+F0qjN7EHCzG08fe2Nzj+pxHyQZlIIbk1PdpAHEcrqzrz8Tx+lphepqI4uF7Od1z4NHWPkFDK/bjEZuElZKByjIiHh1ALrxHOJNySSdSdV4vnjyhM4+Sbr3r1OAHM9FVcdzijbdlBCXu/zZuqzxDRxPmQpzjGPVNW/pKqZ0hHwg8Gt7mtHALz0WGpXfU8RVVCwuLD/ibn2nOffpZERd3CcGnq5RDTROkedbaAfzOOjR3leQBJsFve9rGlzjYBdNrSTYcSdAqlsFlrultZiDOtwdDTuGnJ8g5/d9eS9vY3LmGi3Z57TVeodbqMP3Ae37x48rLMU0jxOz3n+yg8Yyh+qDRinu63bd2wev8ASRETFRiIiIQiIiEIiIhCIiIQiIiEL4VlFFNG6KaNskbvia8Bw/8Au9TfaTKDWTDn27eglPya79neqp6LyqUWVB3gt8LEZEJ16Ls2zUeC1rxHCp6Z/R1ML4n8nttfvB0I7wuotmKyhimYY542SMOrXtDh48VhmL5R0Ut3U730zz2D6yP0cb+jkuqQXDwG6s4mVNF+aQ0tO0Zx1Hyo0izXEspcQjuYeiqG9m4/cdbvD7D0JWOVuzdbDfpqSdgHaYnbvqBZY3Unt0hUdGfGr/x1AeOf20rzUQhF5raiIiEIi71HgVVN/c000gPayJxHrayyLDsqsSl+NkcDecsgJt4MufWy9G0nu0BY606PQ/kqAcRf20rD19qSilmeI4Y3ySHRrGlzvQKsYRk9Sss6rmfOf5W/VM8DYlx9Qs2w7CYKZnR00LIm9oY0C/eTqfErXTgvPizKel5Ux6eagC4+w6/HFTHZzKKV9pMQf0TNehjIdIe5x0b5X8lTcLwiCljENNE2OMdjRxJ5k6uPeV3ETGlQZT8IUZOxSTNP5XZtgzD26oiIvZLUREQhEREIRERCEREQhEREIRERCEREQhEREIRcBEQhYhtv8JUhxT4j4rlEol+JdDyd/iC+OH/EFVNhtQuUX5i+JaMf/hKz0rlETlc0RERCEREQhEREIRERCEREQhEREIX/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0" name="AutoShape 4"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2" name="AutoShape 6"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Picture 8" descr="http://bigbrassblog.com/media/6/20100515-No_sign2..jpg"/>
          <p:cNvPicPr>
            <a:picLocks noChangeAspect="1" noChangeArrowheads="1"/>
          </p:cNvPicPr>
          <p:nvPr/>
        </p:nvPicPr>
        <p:blipFill>
          <a:blip r:embed="rId2" cstate="screen"/>
          <a:srcRect/>
          <a:stretch>
            <a:fillRect/>
          </a:stretch>
        </p:blipFill>
        <p:spPr bwMode="auto">
          <a:xfrm>
            <a:off x="5791200" y="2438400"/>
            <a:ext cx="1143000" cy="1143000"/>
          </a:xfrm>
          <a:prstGeom prst="rect">
            <a:avLst/>
          </a:prstGeom>
          <a:noFill/>
          <a:effectLst>
            <a:outerShdw blurRad="50800" dist="50800" dir="5400000" algn="ctr" rotWithShape="0">
              <a:srgbClr val="000000">
                <a:alpha val="15000"/>
              </a:srgbClr>
            </a:outerShdw>
          </a:effectLst>
        </p:spPr>
      </p:pic>
      <p:pic>
        <p:nvPicPr>
          <p:cNvPr id="12" name="Picture 8" descr="http://bigbrassblog.com/media/6/20100515-No_sign2..jpg"/>
          <p:cNvPicPr>
            <a:picLocks noChangeAspect="1" noChangeArrowheads="1"/>
          </p:cNvPicPr>
          <p:nvPr/>
        </p:nvPicPr>
        <p:blipFill>
          <a:blip r:embed="rId2" cstate="screen"/>
          <a:srcRect/>
          <a:stretch>
            <a:fillRect/>
          </a:stretch>
        </p:blipFill>
        <p:spPr bwMode="auto">
          <a:xfrm>
            <a:off x="381000" y="4724400"/>
            <a:ext cx="1143000" cy="1143000"/>
          </a:xfrm>
          <a:prstGeom prst="rect">
            <a:avLst/>
          </a:prstGeom>
          <a:noFill/>
          <a:effectLst>
            <a:outerShdw blurRad="50800" dist="50800" dir="5400000" algn="ctr" rotWithShape="0">
              <a:srgbClr val="000000">
                <a:alpha val="15000"/>
              </a:srgbClr>
            </a:outerShdw>
          </a:effectLst>
        </p:spPr>
      </p:pic>
      <p:pic>
        <p:nvPicPr>
          <p:cNvPr id="13" name="Picture 8" descr="http://bigbrassblog.com/media/6/20100515-No_sign2..jpg"/>
          <p:cNvPicPr>
            <a:picLocks noChangeAspect="1" noChangeArrowheads="1"/>
          </p:cNvPicPr>
          <p:nvPr/>
        </p:nvPicPr>
        <p:blipFill>
          <a:blip r:embed="rId2" cstate="screen"/>
          <a:srcRect/>
          <a:stretch>
            <a:fillRect/>
          </a:stretch>
        </p:blipFill>
        <p:spPr bwMode="auto">
          <a:xfrm>
            <a:off x="4191000" y="4724400"/>
            <a:ext cx="1143000" cy="1143000"/>
          </a:xfrm>
          <a:prstGeom prst="rect">
            <a:avLst/>
          </a:prstGeom>
          <a:noFill/>
          <a:effectLst>
            <a:outerShdw blurRad="50800" dist="50800" dir="5400000" algn="ctr" rotWithShape="0">
              <a:srgbClr val="000000">
                <a:alpha val="15000"/>
              </a:srgbClr>
            </a:outerShdw>
          </a:effectLst>
        </p:spPr>
      </p:pic>
      <p:pic>
        <p:nvPicPr>
          <p:cNvPr id="14" name="Picture 8" descr="http://bigbrassblog.com/media/6/20100515-No_sign2..jpg"/>
          <p:cNvPicPr>
            <a:picLocks noChangeAspect="1" noChangeArrowheads="1"/>
          </p:cNvPicPr>
          <p:nvPr/>
        </p:nvPicPr>
        <p:blipFill>
          <a:blip r:embed="rId2" cstate="screen"/>
          <a:srcRect/>
          <a:stretch>
            <a:fillRect/>
          </a:stretch>
        </p:blipFill>
        <p:spPr bwMode="auto">
          <a:xfrm>
            <a:off x="7772400" y="4800600"/>
            <a:ext cx="1143000" cy="1143000"/>
          </a:xfrm>
          <a:prstGeom prst="rect">
            <a:avLst/>
          </a:prstGeom>
          <a:noFill/>
          <a:effectLst>
            <a:outerShdw blurRad="50800" dist="50800" dir="5400000" algn="ctr" rotWithShape="0">
              <a:srgbClr val="000000">
                <a:alpha val="15000"/>
              </a:srgbClr>
            </a:outerShdw>
          </a:effectLst>
        </p:spPr>
      </p:pic>
      <p:sp>
        <p:nvSpPr>
          <p:cNvPr id="35846" name="AutoShape 6"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48" name="AutoShape 8"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54" name="AutoShape 14" descr="data:image/jpg;base64,/9j/4AAQSkZJRgABAQAAAQABAAD/2wCEAAkGBhQSEA4UEBEUERISGBQYFRUTDxAYGBgUGBQcFB8VFhgXHTIgFxkkHBcUJi8gIyc1LCwsFR8xQTAqOCYuLykBCQoKDQsNGQ8OGTUkHiU2LDUsLDI1NSwpLCwxLDU1NDQ2NC4zNTQsMCwsNCwxLCosNTUsLCwsNDQsNSw0KTQ0Kf/AABEIAEcARwMBIgACEQEDEQH/xAAcAAABBAMBAAAAAAAAAAAAAAAAAQYHCAIDBQT/xAA3EAABAwIDBAcGBQUAAAAAAAABAAIDBBESIVEGBzFBBRMiYXGBwSMyUqGx0hSRssLwRGJygpP/xAAaAQACAwEBAAAAAAAAAAAAAAAAAgEEBQMG/8QAIhEAAgEDBAIDAAAAAAAAAAAAAAECAxESBAUhMVFSExQV/9oADAMBAAIRAxEAPwCcUIWEsmFrieABJ8hdAGSEy5961I2FknbcXGxjbhxt45kX4ZcRqFqi3w0R4iZvjEPuUXR2+vV9WPlCaUe9KgIzmLf8oZfQFK7eh0eP6i/hDN9qm5Hw1PVjsSpudFbd0tS/BA973c/YvAHeSRYJxBAkouPDFQhCBRE3dvOnDS0cjm++/sM7i7ifIXTiUa75a3CylYNXut5AD1QyxpoKdWKZFMjRc55+un80WoDOwN76tHDhdbfdZfT6leeCQmVzu4ALmekfgwbCXk2I44TlzWnqDYnEMjY68bXXt6Pyc+/xErGanu51tc0C43Vx47qOzJVtBPWOjOG2ozCm6gnxxRP+NrXZf3NBVe9lekDDXU7m2tia13eD2T8ip52ed7ANvfq3PZ5NcbDwAI/JTExtfDGaZ00IQnM4RRDvifiq6dvJsf1eSpeUOb1ZSa0A8GsaB8z6pZdF/b1eshiVWYAXkbMA4Ad11uq36Lnzdhl+eJp/IgpDcnKzOhE3N69EbxzWAd815ZpLHJA18Ub31XtY8OWEgkqw2zdRczAcD1Uv/WO/7Sq401iRkcyLnzVitn2gOhs4X/DxB7ed2gYSdLAuHmmj2ZW4cxTHAhCE5jiJmbwdjnVbGyQAdczK17Y26X1CeiSyi1zpSqSpSUo9lcq/ZWqjvippB/o6yb3SXR0hIbgdiPLCeKtbhWPUNvfCL62F1GJfe4OSs4lZ6mhfERHK0seALg8jhB+hC50lziA0yVk+lNkKaoeXzRBzzYF1yCQBYfJa6HYejisWUzLj4hi/VkoxZ2/QhirrkhfZXZeqqZo3tic9rT778mC2pPLuGambZzZj8O+SWWQyzyCxdazWtvfC0ePM6Dgu7HEGgAAADgAALeAWVlKjYo1tVKrx0hUIQmKgIQhAAhCEACEIQAIQhAAhCEAf/9k="/>
          <p:cNvSpPr>
            <a:spLocks noChangeAspect="1" noChangeArrowheads="1"/>
          </p:cNvSpPr>
          <p:nvPr/>
        </p:nvSpPr>
        <p:spPr bwMode="auto">
          <a:xfrm>
            <a:off x="76200" y="-319088"/>
            <a:ext cx="676275" cy="6762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 name="Picture 8" descr="http://bigbrassblog.com/media/6/20100515-No_sign2..jpg"/>
          <p:cNvPicPr>
            <a:picLocks noChangeAspect="1" noChangeArrowheads="1"/>
          </p:cNvPicPr>
          <p:nvPr/>
        </p:nvPicPr>
        <p:blipFill>
          <a:blip r:embed="rId2" cstate="screen"/>
          <a:srcRect/>
          <a:stretch>
            <a:fillRect/>
          </a:stretch>
        </p:blipFill>
        <p:spPr bwMode="auto">
          <a:xfrm>
            <a:off x="2362200" y="2438400"/>
            <a:ext cx="1143000" cy="1143000"/>
          </a:xfrm>
          <a:prstGeom prst="rect">
            <a:avLst/>
          </a:prstGeom>
          <a:noFill/>
          <a:effectLst>
            <a:outerShdw blurRad="50800" dist="50800" dir="5400000" algn="ctr" rotWithShape="0">
              <a:srgbClr val="000000">
                <a:alpha val="15000"/>
              </a:srgbClr>
            </a:outerShdw>
          </a:effectLst>
        </p:spPr>
      </p:pic>
      <p:pic>
        <p:nvPicPr>
          <p:cNvPr id="38914" name="Picture 2" descr="http://t0.gstatic.com/images?q=tbn:ANd9GcRB2i4sdjITEwoitgk5BFaGpCMUPcB5C8d6gfq3Z6PkIPrYnMhwQw"/>
          <p:cNvPicPr>
            <a:picLocks noChangeAspect="1" noChangeArrowheads="1"/>
          </p:cNvPicPr>
          <p:nvPr/>
        </p:nvPicPr>
        <p:blipFill>
          <a:blip r:embed="rId3" cstate="screen"/>
          <a:srcRect/>
          <a:stretch>
            <a:fillRect/>
          </a:stretch>
        </p:blipFill>
        <p:spPr bwMode="auto">
          <a:xfrm>
            <a:off x="304800" y="1905000"/>
            <a:ext cx="1904999" cy="1905000"/>
          </a:xfrm>
          <a:prstGeom prst="rect">
            <a:avLst/>
          </a:prstGeom>
          <a:noFill/>
        </p:spPr>
      </p:pic>
      <p:pic>
        <p:nvPicPr>
          <p:cNvPr id="38916" name="Picture 4" descr="http://t1.gstatic.com/images?q=tbn:ANd9GcTR1mJgKpKBCoTacyh2oU6-i_DEQnv4M-xwzg4Z2dEJHhHp9yNKzA"/>
          <p:cNvPicPr>
            <a:picLocks noChangeAspect="1" noChangeArrowheads="1"/>
          </p:cNvPicPr>
          <p:nvPr/>
        </p:nvPicPr>
        <p:blipFill>
          <a:blip r:embed="rId4" cstate="screen"/>
          <a:srcRect/>
          <a:stretch>
            <a:fillRect/>
          </a:stretch>
        </p:blipFill>
        <p:spPr bwMode="auto">
          <a:xfrm>
            <a:off x="1752600" y="4191000"/>
            <a:ext cx="2133600" cy="2133601"/>
          </a:xfrm>
          <a:prstGeom prst="rect">
            <a:avLst/>
          </a:prstGeom>
          <a:noFill/>
        </p:spPr>
      </p:pic>
      <p:sp>
        <p:nvSpPr>
          <p:cNvPr id="38918" name="AutoShape 6" descr="data:image/jpg;base64,/9j/4AAQSkZJRgABAQAAAQABAAD/2wCEAAkGBhQSEBQUExQUFBQVGBQVFRQWFRUUFBQVFxUXFhgVFBQYHCYfFxkjGhUWHy8gIycpLCwsFR8xNTAqNSYrLCkBCQoKDgwOGg8PGCwgHyUpKSkyLSwsLCwsLCksLCwpLCwpLCkpLCwpLDIsKSwpLCkqKSksLCwpLCwpLCwpKSwpKf/AABEIAOoA2AMBIgACEQEDEQH/xAAcAAEAAAcBAAAAAAAAAAAAAAAAAQMEBQYHCAL/xABFEAACAQIDBAYGBgcGBwAAAAABAgADEQQSIQUGMUEHEyJRYXGBkaGxwdEUIzJCUpJiY3J0s+HwJHOCoqOyFiUzNENT8f/EABkBAQADAQEAAAAAAAAAAAAAAAABAgMEBf/EACYRAQACAgICAgEEAwAAAAAAAAABAgMREjEEISJRQQUTFNFxgaH/2gAMAwEAAhEDEQA/AN4xEQEREBERASybwYPQOPI/Ay9yXXohlKngRaZ5Kc6zC+O/C0SwVxI02tJuKolWKniDaSEGs8jqXsR7hMK3kUX/AOyMKJErQ9BrSsRriUuQyfREQpZAix7uYmTYDFdYgbnwPnzmO1ElVsfE5Hyng3sPL5TqwX421P5c2enKu4/DIYiJ6TziIiAiIgIiICIiAiIgIiICIiAiIgIiIGPbw4Wzhxz0PmP5e6WRl1vMw2pRzUm8NR6Ji9VZ5fk04339vT8a+66+ksLParJSyYGnM6UwCTVngRJVlUF5LbwnkCOcuoyXZ+JzoDz4HzEqZYdj4jK+U8G98v09TDfnXbzctONtERE1ZEREBERAREQEREBERAREQEREBETy72BJ5awMQ6S94Po+HADZS548bZRcE+FxfxyGWfYm31xVEOAVYErUS98lRftLfmOYPMETz0gYM4nCV2sxYKWAWxYBeGUcyFv56980/uNt2rSxX1au6sPrKaAuci6BgO9dB5G3MTkvEZ6zMdw6qzOC8RPUt0vUN5Np1POUtDECooYG4IuD3yqop5Tz9PT3EwqFeRzSBFp4OnCQqqabaSLGSkeRYy0KynK3PhaZNhK+dA3fx8+cxdWl32JiOK+kfGdPj21bX25fIruu13iInouAiIgIiICIiAiIgIiICIiAiIgJad4sWUpgDix9g1Pwl2mO7zjtL5H3zHPOqTpv49YtkiJUNKsGHjNQ747Janinw9JFw2Hc9dVqfddC2pJGrAE5VoqPtcASQRs/Kb6WlDvDsOnjaBpPbMO1Te12pvyI8ORHMeNjOLBk4W9u7ycHKvxa43O3iqI2RizU7m1/tLwAza311uP5zaGAxwdQR3TWa7vrs5VxGLKmotQdSis5zkAlesstkUOA3Ek29DVe4G9wqOtJyFY3sNcrcTpcnW3Inl5zfPji3yq5vHyzX4WbNLyIM8qfT7ZBricEu+ExDrKnq7ymQd8q6Ly1VLCraTsNUyMG7j7OclVKwALMQoGpJNgB3kzCN5d+3VjSwlI1Gy5zVYZaaJmKllB1fUEef4uE2pS0z8WN7xEfJuBWvIzWe7W9NakwStVNUZuJKdpcqMpp8CVKHOAAOeulzsmlUDAEcD4Eew8J6UPOe4iJKCIiAiIgIiICIiAiIgIiIEnGZ+rfq7dZlbJm+znscubwvac2/wDHGPwePcYx6tQqxWtRqPcDnekPsroQRlsCLeBHTE0l03bFH0jrMoPWUwQbfeTskX8gvrkTEWjUm5rPKGQbF2/RxSZ6DhrfaXg6eDoeEuAsfCc84SpUpOKlF2RxwKnKw8L8x4GZ/u10qDSnjBlbh1yjQ/3lMcPNdPAThyeNNfdfb0cPm1t6v6ln+0tm069M06qhkbQ/MfhPcZp3evdGrga4OZ2o69RVUa3F2VDwswOp7xqPDdGCxiVUD02V1YaMpBBHgRI47BJWptTqLnpsNQfeDyI4gymLLNJ1PTTyMMZY3HbD9wd+hXRaOINq2oVjoKlvc/hztcdwzkgTR+9m6FbB4hChZqbuOrqDSzE3AaxAV9L6WBtcc7Zbu70nIKTJiW+spXGcKWFW2mlvveoHjprbTLh38qMMWeYnhk9S2ERaYpt7pPoYclKV69UXuE7SLbiWYcbAG4HpImI7R3jxO0WVUP0bCuSmbS9Qi/ZNmBa5stgQtzYkybszDUsMivTVSy5qWIA7TOtiUr2LXFPNlqC1uzpY2Etj8fXuyuXyN+qsir7TeoCKp63ECmmIFI5RRyg2ZKdMmxIbsh2Y5raDXtU+Oxy9X1oqKaOZ62GqO7GiwamOtwlRmLMaljZQdDZO60sKbZYOuGw6tiKtFw2Gak2i0+yMtVs1jamCp5HMpNiCDmWC3J61zVxp6xizv1fBAXNzcDS+p4eGs3tatI9uetbX6Y9sfGPiawTBI5pIQv0ioOrVKeW4pEDUlHY2N75dOd5vbA0mWkiswZgoDMq5VJA1IXkPCYrh8OiKFRVRQLKqgBQO4AaCZPs2tmpjvGh9H8pTFm5zML5MPCNqqIidDAiIgIiICIiAiIgIiICIiAmC9Lmzs+CWoBrTcflYWPtyzOpad7MF1uCrp302I81GYe0QOVmWzEdxPzkupTB4yr2lTy1mHfY+8SnlmCo2Lt3EYJ81F+yftIdab/tLyPiNfGbg3W32o41Oz2Kqjt0ie0P0lP3l8fXaaYlz2Pu5UqAVaa1FRc+eqLqoC6uENwXIpsSVGpCGYZcNb/5dWDyLY513DP8AfPe7DdW+HVRiKjdllFyinxYfeBtouoPMTGcBuUUZlxFutphaiYQdmmwJAXrnykWZgykXvpzvLtg9nU8INFYtTDriQp7VfDVEulanTJNkBsrBCdOsF2uJTYrav2MNhh9IxCECg9InquqIAPWEOGqPluCxsNcwIJa80rFI1Ccl5yW3KdjcRQp07hmGHqlHWqFy9VVAYKqU+quGJpNUvpZgLrY60+y9lYrHkPrh6LLketYCriE0AypbsjKDY8s7asDaZDu/0cdrr8YRVqkghNTSp6AaA/aOg1PdzOszZMIAOEwyZ9eqt8fj792WjYmwKOFphKKBRzPFm8WbiT7BytLyokGpz0nCcUzMzuXZEREenkiXTYWJ7RXvFx5j+XulrYSZg6+V1buPs5+yTjtxvEoyV5UmGWRIK1xIz13kkREBERAREQEREBERAREQE8utwQeB0PlPUQOWN8cD1WLZfwtUT8rW+cs15m/TBgsmPqfpOG/Omb3zB1loY27TUW8umx9s1MK11N0JBdNBcAi+UkHK1tMwHmCNJQbH2PVxbZaVlJOhJsPSeUyrH9GG0MLQ62otOtTAzP1Ll3pr+IqVBcW17NyJCYiVu2zviajjIhp0QSDlI65UY9tabcFQg/YNxpxA4bT3W2dhqNBXwtitQBut4u4P4jx0PLkQZpGvStqLFTwPnMr6N97Po1YYaqfqap+rJ/8AHVPK/JW4edjzM589JmvxdXjZIi+rNuJV1lSKgtpKRhIg3nnRL1rV30qX1Epy3KTuU8MJNoUh4JnnrJCoDPAFuMzlpEMo2Lis1O3NdPRy/rwlwmL7JxOR/A6H5zJwZ6mC/Kjys9OF0YiJuwIiICIiAiIgIiICIiAiIgaQ6d8LbEU3/EqexmX3WmreU3V09YW9Gi/dnU+gow+M0tbSWhlbtmG7idXQpMNCwBuPG06Lw6WRR3AD1Cc87KH1OAX/ANmQe0CdFyq8NMdLPR+KJOLoKFpMR11MCwpuxsKyjkrEgMORIPNpqetS4g8ROucZhEq03p1FDI6lHU8GVhYg+BBnMm+u7jYHGVKJuVXKUY8WpPfq2J5kaof0k8ZMK2j8s36Pt7PpFHqajXr0hqTxqU+Ae/MjQH0HnMtFX+U5/wALtF8NWStSNmU38DyKt3gjT0zdGw9v08VQWrT0voyn7SMOKn58wQZ5vkYuE8o6ez4WaMleE9wyKjU04zy9bhb+hLc9S/PTnKik15hv8Ou2LXtVhu+S2HOSq9QKjMzBVUFixNgANSSe6YDU2xV2jUqLTYjCU2KuqOi4it2SdFYi9PTUXF+F73tbHim8ubLkjHDLam3xmZaADlTZqjHLRQ3Udp9cx7Q0UHiOEq8PvNiVAVn1AN/qtFCqScqEZxYAXzEnXgJiWM2ytCiKjELTsyUQi5UYhnQ0+ra7YVwRmN7rowtqctDSrYjGFQWNKi+qoOwltPtPYZyQq9449kXAnfWlccbcFr2yzrtt7d/eUVm6liOtQAvlYNy4tbQE66a8Dwl/mq9i7uHCsHpVMtTXUaAg6WI+8PMnvtMsw+36qjtWa3HS3tHCV/k02t/FyaZRE1ttvpQrglMPhCGAu1SswFNfEEEKR5sPKXXcbbGIrAPiKwfPn7KqoRTm7JUgA2sD33zAzT92u4iF7eDlpj/ctqP9+/8AjNIiJq4iIiAiIgIiICIiBr7ptw2bZub8L+wo/wAhNAqZ0l0qYfPsqv4ZG/zAfGc2UzoPISYZ3Zzu9qNl/wB4g/1EnQ8583M1OzvCso/1B8p0HIXgmvOmTdpa2D+kgdvD3znmcO2lQeOU5ag/YPfNhyXiKCujIwDKwKsp4FSLEHzBhLkStROqniLg+YnvYG36mCr51uVNhUS9g6/AjkfmZdN59hNhMVVom/1TZL8ytgabemmyekGWKthibka8yOenEjv8pNoi0alnW00tuG59k7epYmmHptcHiOBU9zDkZckxXjNA4bEPSbNTYo3eDb194mSbK3pxdZhRBVmbQcQSToBfgPE9wM8+3iTE/GXs4/1Ks11ePbKd7dtHFP8AR1Lph6ZviayC4UAEqGOuhI7jyNjoJHEdXQoItUgU1VThsWtPtIFsOrK6kVXs+lgDbLpe4m7F2a1EZKYqLiQL16JYWrv2Ed+0fsKXYBlKrmCqQbEjDcdtulWrgO1RMJmNQUrWzOWZnORblQWZgNdATa17DrrWKRqHn3vN7bn8rzSwX0kpjcUtqbuiCmOGYgXYi3aUuvfrpx5bJwtIaZSMvdyt5TVu9W+OHq0KdOhnujKwGUJTAUWC2PgeXdLhgOlKmEAelUuAAcuRh6LkTky0yX96elgyYMUTXl7+2V4HetWxL0xmVASuq9nMNCQfugnkfjYV+OoVnqB6dVMpBU02BGluAZTzPeNMx1PCa52/0nGrRalRolA9szuRmIuCbKvM2te8sbb74vJl6zKCLXA7WvceXnIr495aX8/BWfj/AG23sinhRSDU0CBlzaklk7N9CTe3sl83LqdbVuOCatpYA8gfE/Cc7DalYrk6x8vDKGIHqEqdiVq61g2HNRag1BRipHiTce2bU8bU7mXHm/UOcTFY7+3XUSj2Q9Q4eiatutNOmaluGcoM1rcr3idTgVkREBERAREQERECx770M+zsSP1bH8va+E5cVbad1x6p1ltulmw1ZfxU6g9aGco1RZmH6Te8yYZ3ZvuBq+CH68fxTOhJz10cn63CfvA/iGdCyFq9ERELNQdNuwLVKWKUdmoOoqftrmek3q6xfyzURFjbunT++2xPpeAr0gO2VzU/ConbT/MoHpM5mxS65gLBgDY8RccD48pMM7wpa1INxGvfLhu/j6WHZzUo9bdbJrlam2YHrFYaqwA0I5gcBe9ERPJElSJ0yfbG9NKphglPrzUByo1RrdVSOUsgyHtA5FXW5I43sJiL4YHXW/n7hy/lJwEjGkzO0gYQd59kltRA7/X8pVmSK6whJKiQBtw0gwIExSbHU256zJOj3B9ZigO9qa+tpYCLUvM/17pnHQ7hc+Mp/wB5f8ilolMdui1ESIiVbEREBERAREQEREDzVS6kHmCPXpOTNo08teqvc7Cdazlje2jl2hil7q1T/dJhS7IOjk/W4X94H8SdDznfo6P12G/eB/EE6IkJr0REQsGc37/7IFDHYmmBYCoXUcslUdYLeALMP8M6Qmmem7Z2XE0qwH/UpMh/aptceyofVCtumqp4M9ieSJZi8gSNpESNoS8SXVGknGeKi6GBQme1WeZU4KndvLWSh7xi2RR3fKbR6C8Hetm/CtRvXZPjNX443Im6ugrCfU1H8FUf4mZj7hIlevba0REq1IiICIiAiIgIiIEDOZekOll2tjB+tJ/MA3xnTc5y6WaGXa+I/S6pvXST5SYUt0j0eN9fhv3lf96zoyc49Hh/tOH/AHlP9yzo6QmvRERCxNedNWEzYOi/NKwF/B6br78vqmw5iXSnh82y6x/A1J/VVW/sJhEuc3WxInkydils5kqWYvIkbRIAwI2nioJMBniqdDAoUS5l1wlKymUGHTnLpQHYMELfXF3AnQ3Q3hMmzgfxN7Aqj5zQGFTNWHhqZ0r0c4bJszDDvTN6yfhaRK9O2SxESGhERAREQEREBERATQHTJTttRz306R/y2+E3/NE9NFO20ge+jTPn2nHw9kK26Wbo7H9qw/7ynvWdHznHo9/7ygOf0hD7R8jOjokr0REQsSwb/Uc2zMWP1NQ/lGb4S/y3bxUc+DxC/io1l9dNhA5cxf2pJkyvyPgPcJJlmEvRngz0DECF5BoaQvAjTpytAstpJwy3MnkXhMGCoi7HmQfdOodhYXq8LRT8NOmvpCi85v2Bg+trJTH33RPzOAfYZ06JEr1RiIkLkREBERAREQEREBNI9Nyf8wpHvoKPVUqfObumB9IHR9Vx+IpVUqU1FNChV812uxPFR4wiWptwHttLDD9ek6UE1LsDogxFHF06zVaKLTqJUGXPUY5bG1mCgXsRe54zbUlFUYiJCxJWKTNTYHgVYesESbIGByZUTs+QX3Smlz2olqtUdzMPaZbGEsxkvGaeDIGSh7JkJ4npRIFRSaTHeXHd7c/F4xgKFFip41GBWmPEudPVc+E2rux0KUqRV8W/XNx6tRan5Mx7Tj8ohaImWEdGOzK1XG0aiUWenTcNUc9lFsfxHQsDY5eOnpnQgkvDYZaahEVUVdAqgKoHgBoJNlWkRoiIhJERAREQEREBERAREQEREBERAREQMO2p0T7Pruzmk1NmJZjTdkBJ4nLqB36CWmr0FYI8KuJX/HTI9tP4zY8hCNQ1g/QJhr6YjEW8erPwEkN0A0b6Yurb9hD8ZteJO0cYato9AeHH2sTWbyWmvvBmT7D6MMBhbFaIqOPv1vrD6AeyPQsyuQkJ1Aq2FhIxEJIiICIiB//Z"/>
          <p:cNvSpPr>
            <a:spLocks noChangeAspect="1" noChangeArrowheads="1"/>
          </p:cNvSpPr>
          <p:nvPr/>
        </p:nvSpPr>
        <p:spPr bwMode="auto">
          <a:xfrm>
            <a:off x="76200" y="-1066800"/>
            <a:ext cx="2057400" cy="22288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8920" name="Picture 8" descr="http://fitinclouds.files.wordpress.com/2010/04/high-heels.jpg"/>
          <p:cNvPicPr>
            <a:picLocks noChangeAspect="1" noChangeArrowheads="1"/>
          </p:cNvPicPr>
          <p:nvPr/>
        </p:nvPicPr>
        <p:blipFill>
          <a:blip r:embed="rId5" cstate="screen"/>
          <a:srcRect/>
          <a:stretch>
            <a:fillRect/>
          </a:stretch>
        </p:blipFill>
        <p:spPr bwMode="auto">
          <a:xfrm>
            <a:off x="5486400" y="4114800"/>
            <a:ext cx="2057400" cy="2230244"/>
          </a:xfrm>
          <a:prstGeom prst="rect">
            <a:avLst/>
          </a:prstGeom>
          <a:noFill/>
        </p:spPr>
      </p:pic>
      <p:pic>
        <p:nvPicPr>
          <p:cNvPr id="38922" name="Picture 10" descr="http://t2.gstatic.com/images?q=tbn:ANd9GcRAgLiodVGrpWjHOkF2AlZMHSk7yH7hX1JPEOOc0s8Nvpm_bE9-"/>
          <p:cNvPicPr>
            <a:picLocks noChangeAspect="1" noChangeArrowheads="1"/>
          </p:cNvPicPr>
          <p:nvPr/>
        </p:nvPicPr>
        <p:blipFill>
          <a:blip r:embed="rId6" cstate="screen"/>
          <a:srcRect/>
          <a:stretch>
            <a:fillRect/>
          </a:stretch>
        </p:blipFill>
        <p:spPr bwMode="auto">
          <a:xfrm>
            <a:off x="3657600" y="2133600"/>
            <a:ext cx="2024184" cy="1524000"/>
          </a:xfrm>
          <a:prstGeom prst="rect">
            <a:avLst/>
          </a:prstGeom>
          <a:noFill/>
        </p:spPr>
      </p:pic>
      <p:pic>
        <p:nvPicPr>
          <p:cNvPr id="38924" name="Picture 12" descr="http://t1.gstatic.com/images?q=tbn:ANd9GcRZuJ5ZNn2EtIxNFneAuDnnYTvJxP4mUcuQf4l0txy90WIFHIMs"/>
          <p:cNvPicPr>
            <a:picLocks noChangeAspect="1" noChangeArrowheads="1"/>
          </p:cNvPicPr>
          <p:nvPr/>
        </p:nvPicPr>
        <p:blipFill>
          <a:blip r:embed="rId7" cstate="screen"/>
          <a:srcRect/>
          <a:stretch>
            <a:fillRect/>
          </a:stretch>
        </p:blipFill>
        <p:spPr bwMode="auto">
          <a:xfrm>
            <a:off x="7010400" y="2057400"/>
            <a:ext cx="1993777" cy="1676400"/>
          </a:xfrm>
          <a:prstGeom prst="rect">
            <a:avLst/>
          </a:prstGeom>
          <a:noFill/>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4" name="Table 3"/>
          <p:cNvGraphicFramePr>
            <a:graphicFrameLocks noGrp="1"/>
          </p:cNvGraphicFramePr>
          <p:nvPr/>
        </p:nvGraphicFramePr>
        <p:xfrm>
          <a:off x="457200" y="1630680"/>
          <a:ext cx="8305800" cy="5151120"/>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“Earrings on male students are unacceptable.  Females may wear earrings if appropriate (may not be long or dangling).”</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Visible body piercings will not be allowed.”</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“Jewelry (necklaces, bracelets, watches, rings, etc) must not interfere with the proper delivery of patient care.”</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“Hats may be worn “front-wards” and must be neat and clean.  They will not display vulgar, obscene/offensive images nor display logos of other universities.”  </a:t>
                      </a:r>
                    </a:p>
                    <a:p>
                      <a:endParaRPr kumimoji="0" lang="en-US" sz="1800" kern="1200" dirty="0">
                        <a:solidFill>
                          <a:schemeClr val="dk1"/>
                        </a:solidFill>
                        <a:latin typeface="+mn-lt"/>
                        <a:ea typeface="+mn-ea"/>
                        <a:cs typeface="+mn-cs"/>
                      </a:endParaRPr>
                    </a:p>
                  </a:txBody>
                  <a:tcPr/>
                </a:tc>
                <a:tc>
                  <a:txBody>
                    <a:bodyPr/>
                    <a:lstStyle/>
                    <a:p>
                      <a:r>
                        <a:rPr kumimoji="0" lang="en-US" sz="1800" b="1" u="sng" kern="1200" dirty="0" smtClean="0">
                          <a:solidFill>
                            <a:schemeClr val="dk1"/>
                          </a:solidFill>
                          <a:latin typeface="+mn-lt"/>
                          <a:ea typeface="+mn-ea"/>
                          <a:cs typeface="+mn-cs"/>
                        </a:rPr>
                        <a:t>Socks/Sunglasses/Hats/Piercings</a:t>
                      </a:r>
                      <a:endParaRPr kumimoji="0" lang="en-US" sz="1800" b="1"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Athletic Training, UWA, Adidas or non-competitive brand only</a:t>
                      </a:r>
                    </a:p>
                    <a:p>
                      <a:pPr lvl="0">
                        <a:buFont typeface="Arial" pitchFamily="34" charset="0"/>
                        <a:buChar char="•"/>
                      </a:pPr>
                      <a:r>
                        <a:rPr kumimoji="0" lang="en-US" sz="1800" kern="1200" dirty="0" smtClean="0">
                          <a:solidFill>
                            <a:schemeClr val="dk1"/>
                          </a:solidFill>
                          <a:latin typeface="+mn-lt"/>
                          <a:ea typeface="+mn-ea"/>
                          <a:cs typeface="+mn-cs"/>
                        </a:rPr>
                        <a:t>No hats, sweatshirt hoods, beanies (toboggans) or sunglasses are to be worn in Athletic Training Facility (JH 216 &amp; PH 32)</a:t>
                      </a:r>
                    </a:p>
                    <a:p>
                      <a:pPr lvl="0">
                        <a:buFont typeface="Arial" pitchFamily="34" charset="0"/>
                        <a:buChar char="•"/>
                      </a:pPr>
                      <a:r>
                        <a:rPr kumimoji="0" lang="en-US" sz="1800" kern="1200" dirty="0" smtClean="0">
                          <a:solidFill>
                            <a:schemeClr val="dk1"/>
                          </a:solidFill>
                          <a:latin typeface="+mn-lt"/>
                          <a:ea typeface="+mn-ea"/>
                          <a:cs typeface="+mn-cs"/>
                        </a:rPr>
                        <a:t>No multicolored, printed socks that are visible</a:t>
                      </a:r>
                    </a:p>
                    <a:p>
                      <a:pPr lvl="0">
                        <a:buFont typeface="Arial" pitchFamily="34" charset="0"/>
                        <a:buChar char="•"/>
                      </a:pPr>
                      <a:r>
                        <a:rPr kumimoji="0" lang="en-US" sz="1800" kern="1200" dirty="0" smtClean="0">
                          <a:solidFill>
                            <a:schemeClr val="dk1"/>
                          </a:solidFill>
                          <a:latin typeface="+mn-lt"/>
                          <a:ea typeface="+mn-ea"/>
                          <a:cs typeface="+mn-cs"/>
                        </a:rPr>
                        <a:t>ALL facial piercing must be removed while on duty, and/or before entering the Athletic Training Facilities</a:t>
                      </a:r>
                    </a:p>
                    <a:p>
                      <a:pPr lvl="0">
                        <a:buFont typeface="Arial" pitchFamily="34" charset="0"/>
                        <a:buChar char="•"/>
                      </a:pPr>
                      <a:r>
                        <a:rPr kumimoji="0" lang="en-US" sz="1800" kern="1200" dirty="0" smtClean="0">
                          <a:solidFill>
                            <a:schemeClr val="dk1"/>
                          </a:solidFill>
                          <a:latin typeface="+mn-lt"/>
                          <a:ea typeface="+mn-ea"/>
                          <a:cs typeface="+mn-cs"/>
                        </a:rPr>
                        <a:t>No male ear piercings allowed while on duty.</a:t>
                      </a:r>
                    </a:p>
                    <a:p>
                      <a:pPr lvl="0">
                        <a:buFont typeface="Arial" pitchFamily="34" charset="0"/>
                        <a:buChar char="•"/>
                      </a:pPr>
                      <a:r>
                        <a:rPr kumimoji="0" lang="en-US" sz="1800" kern="1200" dirty="0" smtClean="0">
                          <a:solidFill>
                            <a:schemeClr val="dk1"/>
                          </a:solidFill>
                          <a:latin typeface="+mn-lt"/>
                          <a:ea typeface="+mn-ea"/>
                          <a:cs typeface="+mn-cs"/>
                        </a:rPr>
                        <a:t>No bandanas or “doo-rags” allowed at any time</a:t>
                      </a:r>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alphaModFix amt="43000"/>
            <a:lum/>
          </a:blip>
          <a:srcRect/>
          <a:stretch>
            <a:fillRect t="21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pic>
        <p:nvPicPr>
          <p:cNvPr id="11266" name="Picture 2" descr="http://t1.gstatic.com/images?q=tbn:ANd9GcSo644MuDROVRwtFdMReVcl8nF4GuOcMN4gTTo5glXXlwTd2OuJ"/>
          <p:cNvPicPr>
            <a:picLocks noChangeAspect="1" noChangeArrowheads="1"/>
          </p:cNvPicPr>
          <p:nvPr/>
        </p:nvPicPr>
        <p:blipFill>
          <a:blip r:embed="rId3" cstate="screen"/>
          <a:srcRect/>
          <a:stretch>
            <a:fillRect/>
          </a:stretch>
        </p:blipFill>
        <p:spPr bwMode="auto">
          <a:xfrm>
            <a:off x="228600" y="1600200"/>
            <a:ext cx="2428875" cy="1876425"/>
          </a:xfrm>
          <a:prstGeom prst="rect">
            <a:avLst/>
          </a:prstGeom>
          <a:noFill/>
        </p:spPr>
      </p:pic>
      <p:sp>
        <p:nvSpPr>
          <p:cNvPr id="11268" name="AutoShape 4" descr="data:image/jpg;base64,/9j/4AAQSkZJRgABAQAAAQABAAD/2wCEAAkGBhQSERUUExQTFRQVFxoUGRcXGBgWFxgVGBQaGBcXFxgYGyYeHRsjGhkVHy8gIycpLCwsFx4xNTAqNSYrLCkBCQoKDgwOGg8PGiwkHyQsLCwsKSwsLCwpLSwsKSwsLCwsKSwsLCwsLCwsLCwpLCwsLCwsLCwsLCwsLCwsLCwsLP/AABEIAMIBAgMBIgACEQEDEQH/xAAcAAEAAgMBAQEAAAAAAAAAAAAABAUCAwYHAQj/xAA+EAABAgQCBwYEBQMEAgMAAAABAAIDBBEhEjEFBkFRYXHwIoGRobHRBxMywSNCUuHxFHKyYoKSohVTFyQz/8QAGgEBAAMBAQEAAAAAAAAAAAAAAAECAwQFBv/EACMRAAICAgMAAwEAAwAAAAAAAAABAhEDMQQSISJBUWEFEyP/2gAMAwEAAhEDEQA/APcUREAREQBERAERfHvAFSQANpsEB9RUU/rpKwrF+M7mDF55eao5r4osH0QXH+5wHkAfVWUWyHJI7lF5rF+J0c/TBhjniP3CiP8AiVN7oQ/2n3U9GV7o9VReZynxSjA/iQobh/pxNP3C6jQ+vstHIaSYTzsfYE8HZKHBolSTOkRAUVSwREQBERAEREAREQBERAEREAREQBERAEREAREQBERAERVGn9OCA2jaGIchuG8psH3TmsLJdv6n7G+52LzjTWsMaYPbd2djRZo7vdbZ2M55JJJJuT3qtdAutoxSMpN/RFLKrKHBupQg0WbWLQzo0iCtEaDRWsOBaua1RYPBLLUU7oa05ddcFPjwaLQ6GpKnS6p67ulyIcYl0E2BN3Q+W9vDwXqMOIHAOaQQRUEXBB2heBgc+s13Hw71nwu/pojuybwydh2svvzCxnH7RrCX0z0ZERZGgREQBERAFhFjNaC5xDQMyTQDvKiaY0xDloZfEPAAZuO4LzDSOsUSafV57P5WD6W8eJ4lWjFsq5UdvpD4gy0OuHHEI/SKDxNFRR/isfyy/wDyf7NXMTEGyrpiBtWqgjNzZ2P/AMrxP/RD/wCTvZSZX4siv4kAgb2Pr5ED1XnpasSE6Id2e2aG1tlpm0OIA79Duy7uBz7qq5X56FjUWvszHKnVl3upnxBIcIM06oPZbFOYOwPO0cfFUlCi0Z34z0hERZmgREQBERAEREBqmpgMY55yaKrzWfmzEiOe43JryGwcqLrtdZ3BADdr3eQFT50XAtBK0gismSqI6UtvWyDBVrBlbcFciigdKXWTZdXrpILS6VCsR1K1qPZZTjBG5Y4OAQFTFlSVHdo2lyVcvHGlOrBRntr77UoqyomJegtbifZU8aE/MVFL2HouiiilczTPbTvUEzrD+dg8HfsspZoR2y8cE56R6tqdpn+plIbiSXtAY+ueIDM881drzb4cTWGaiMLqh7Ozan0mvoSvSVkpKXsTSUJQdSCIikgLF7wASchdZKl1on/lwqDN1fAfuQpSsHA626TdMRzngb2Wj7+Kp2MLTVWv9PXravolarpXhi1ZhDGJqixJXgfBXstKhoosokqNgUE0cwNHIZEjNdF/SbTkvkSUBH2SyOpykSVVfMw6efv+66eZlVSzzKeako0eh/DLWz58L5EV34sP6STd8O9Kby2ngQu5X5+0BFECYhRScOF7SXbm4qOHgvf4bw4Ag1BFQd4OSwmqZtCVoyREVC4REQBERAcbr86roTeDj4lvsucwUFFfa92jwicsB/y/hUTjuW8NGb2SpEXVvDeAFRQYlFNMfLj1VTRKZZhwK1xXNCh/MJ6sOa+xJgNsLu68FNE3YicbcFFiGtmivkO8rVMzJy+onuaO7MrbIkuu69uQ7gufLyY49em+LjSyP3wMgVz7R4WaPdfJkMY3E/Ly8BmVLcFT6WjClwCdg4rzMnJnPb8PRhxoQ0rZymnJmPMlwbSFByFbFw3ndXcuWZoFz3UZFJPeBzquzmicH1MhmlcThXjYZDvCp9T5V0SJ8yLFdiGbbb+WXL+dYTcYdlSRWeNSlTTbLDUiTm4EeEQ3G75jQ0A1sbPOWQaSe5foBecQ4uEtfCs5hqN3EHgV3Oh9KtmIYeLHJzdrXbQtMGVTtPZz8nC4U1onIiLpOMLj9cY1YlNzQO8kn2XYLiNbAfnO44f8aK8NkPRSYbqRAlq7F8gUJCtpSVXRRQ1Q5Oi+PaArMw6cVCmYJUUWIBWUNngsjBW1zA1t89yUVKzSENctPkVO3rILpZ9w2kCuQ2n9lzc8DUWNDlup91DnGO2OkpPxEGDL4jUitLjnx63r1H4Y6XjRoERkWrmwXiGyJSmJuGuG36cq8lwU4MMOoFKCtPPMru/hRLPbItcYjXseS8NDbsLnVcHO2mvCy4o5nlk39I654Fhil9s7VERaGAREQBERAcb8QYRBgv2dtp59kj0cuViR6V5r0PW2R+ZLOpmwiJ/xz8qryTS0yQef8WC2x6M5+E5mkr+XV1NgTBJAFS47syTkB4Lk4MxevXWa6PQM4A9xqAQ2tN1RT36CpyG4wtG3DSnkSZePljDArmdl61513LKVhClTWo2G4/fmt74wcxjjmbAe/BRYUYmNRwDSdmYqBYcyLrxXOX6z3FBboaSaHAVB7lMlZcUFMqW5bO/NY6Sl6srWlx41WyWidEg9fypXqK/ZjFg0VdNyNbq5cFGisosmrLpnKTsnUEEKBo7R4hvJAAragXWR5cFVs9LBoqq214aKn6TpIUapujtLf00YP/I7sv3U2O5j0KrJV4LB2qACpyHXW9RH6WYcTA9ryK1FaGivDtFporKCkmmevNdUVGRX1VOqrnGUhY61w2rnhqcP/Witl7KdqzwJLq2guS1xh0iNO9voSPuF1qo9bZbFBxU+g3/tNj9leLplGcrIMpmrmBHAz63qmlXWBGyx5rXpfSOCg2beu7zXVspdF46eb4fZaYumIe265P8A8gXmjKuJ3K90RJYO06jnG9fyt/trnzUuIUrLItFKgZ71AnI1ATwqT61rs4qxmYzQO0QK78zyGarZtzXNI2EEU322rny5o4lbOjFglldLRQxWF5bXNwLjS3a2NrstsWc9KhsF5NDT9W4HPhZfGMc6GMBAd2b1oQPpdfYbLGPNF0N9RcNwknI1BoT3e68G25X/AE+gyRSjS0kaZiGHMtkRTqi6H4cadEP/AOq6wJ/D3A0u3vpUcea5mBHsAcwtej5eLEmmtgtcXlzSCK0ZR1S5xyAAWuFyjOkcmaMZQ9PbkXwIvUPGPqIiAIiIDGIbG1bZb+C8C1sigPAoW5mh2DdcZjLor39cJ8Q5KBHfCxjEYOJxvbtAdkjmAe7bsvB0yslaPJzjbCxhtKkAVvcjMcgK9wXQavVIqAS4bK1rsINF81naPlMFKfiACg3MP3K16ABqCOeXtw9Fhy5WqOrhx6u0dZITdHNIoQCczsNMuIIyW58s6I0sAbd2Ik1JJPEblqZKB3aacLvEHmCpIZEYCaMd4heQj2rTMJmKWw6VxYS2520zOe9ZfNrl0O5YQgaVdS/gAtIlyxxcy9cwT/j7Kyfhm16WTX+qPeo8KNivUeyxe/dmgMyFV6WvbZt5KwYbFU+n4mFoB4kn7KtX4WTr0o9KTQZ2h4d27u6zXYfDTRMCbhOmYjWvcHmGG2o3DQgnaSa7bcF57MQobmgu+ZEvcNrhG6p33tzXq/wt0MIMs6IA1ojkPDWmtABQV48F34Ix0cPJnk623R2YC+oi7DzQsYjA4EEVBFCDtBzCyRAeU6xycaUihjqCE91GRr0oT9L6ZOFhx2bVXPjgOc2K0vdiLQADQnK1M6m67LXQf1MRsvmwHtDYXceQ9SoMTRbMfYFMNQ3PIX8yuvG/PTKSKzRcg8kUh0repADfAZq4hPIdhxAu207vAZqT8wkVIoQCD4eigtbQ/Nzq0im5wopnMmMfpFVGaXRXEVu6greoFh3bVctlaNAX2RkNpzUyJDXzeWfZn0GKPRI5iNBLXFgBc1xrQZh29Z6W7bcJBDqUpQ5DOtRvFVcPg0cDuKptM6QvSu1Ui/TecrVFAx5vi+oG4z5eSt/hrpUtn8OGvzWlhP6cLS8Hlb/sqPSkyQMQzAFs68Ov5vPhRL45172kYGQ3Gu/EQB6Fd2GPtnnch/Gj19ERdp5oREQBEWEaKGtLjkBVAV+m9KfKbRv1u8hv9lxUaCXsLiMzU8QMq+qtZuIXnG7Nxy55DuWiOKMI4LWKpEM8818j4XwIY3ueTxNG0vwr1lO0Iy44dHJVWtEEvjsJ2RMA5BtT6K70XDpfrrNefzZUd/DVqzopTrkrIZUUCUpamfXVVPBXldj0qI0xDpcKEI9OX7qxitqFUTLN3NWTIZlGNQSPqFxxPGi1wdItpR5DX8d98hRQTHpXx/crCLEa4ZZeWW1apfpS2XjIvf1vVHpWMHxADk2/CuYUQ6ZdBNHAvGylzXYCOXotcp+IC4k9omxtbYFbo9kKauhO6YBiQ4bYJe95DWkWFSaC69V1O1fdKQS17g5z3YyB9LSQBQE3OWa8j0hPiGAQRiY4PGWYdXbst6r3aWi4mNdliaD4iq7ONFJXXpxcvJK+t+GxERdZwhYRomFpccgCfAVWar9NRaQ8P6zTuzPp5qUrBzf0kxHCpN+83oowcWkk7O1Qccx1uU+eFGYqHOvGl/2UB5BoQCMQBoc6V2hdS0UZ9hTGMPIyoAOJuT6rOVhdngfb+Fq0TC7L28T4Aj3U+AOyO9ZTZaKPkAWGwrN4tfqy1QnUz4+ZK2kVG/ror5yfxk4nuxdpMgaQNGrgdJTf4juRNF3ekndii8y03GpGd/bw3nIHLYtMC7SJyuo2aZ/SAyJHVacT13dh8CIxMabAHZwsvuNTbvz7lSaB+FE5O0iRKS8J1wXgl5H+lmy36qL17U3U2Do6CYcIuc5xxPe7NxpTIZAbB6r14QUUeRlyd2X6IisYhERAFSabnqn5Q5u+w+6tJ2aENjnnYPE7B4rkzFNC43LvXarJA1xYlaAb1EmnEg796yiRaOpUC37qHOzzWsNL8r3OQC0KtnFaVfimIYzu9/2r5rpJBlGrloIxzT7fQAzea5nrgu10fCqvE/yGT/pR7HBhWP0m6PFu/r7KctUGHQUp10f3W4BcCdnawQq6azKsHKrmrrRFSrjQ7myppxtDYkBX8ZlR3LlNOw3ZC9bew7104vk6MMnxRCmZ8Ns64qa5g0z38uqqolp6K1xEBr3Z0Y1pfszyXuOrHwtlYDGOjwxHj0BcYnaaHZkNZkAMr1Nl2EtJMhikNjGDc1oaPJenHGonlyyt6PANR9Upqfm2ujQ3w4DHYojnNLagGohtqLk5cASv0IBRfUWnn0ZNt7CIiEBUWlY2KLT9Iw95ufKiuJqOGMLjsC5mBFLnFxFdveVpBWwSJuGDnsHXkqyehkRG7sNPv7qbEmgTfndRZ9we+HhP5qkbgGmp8x4rcqzXo40eRvqPT2UwC9NigPOF+dbg91CrF8QYQ6uxYZEaQIuOvXcs2xB5ew91Egx67+uduCPmADzXy08lzb/p9BHE0kjTpYrntVdCNmNKNxjEyEwxSDkSDRtd9zXuV5pOLVlurKZ8NJQVmIv5qth8AAMVuZPku7h+zObmeYzukRF654wREQBERAc1rTpD8SHBHF7uWTfuVVxotwNi0Rpr5s1FiZiuEcm29/FQtIzlGnq/XotILwhsjTs5UuI5dwVJpTSLoUMvABpvqBU2qaXIvsVhIyrozwxgubkmtAN5XXyuoMB7AIwLiDiNDQYqW50VpOl5srFdn7o8z1clie041e4l7r3Lq1y8l2+j4Vut2zx8xxqn9Rnwe03tNH5m50/1N87bgt0nEoAD9RG6m/vJ2r5bkKf+xuSPosMo9fjolMHXXf1VZgpgQBVhZdmEUqpmhdWsd1AqmZfcmq1QRGiOsVBltH/OmITQK1iM8A4EnwBUiNGtRdNqBompMw4Wu1nHY5328V08eLc/DDkSUYNs7dEReueIEREARF8JQHPa16QoBDBv9R9Gj1Pco+jG0Z1uoqufjmLHJ2OdX/a2zfsrR/YA4CneuiKpFTTGNXcrLVJsq5zqUyaPU/ZYRolL719lm2bxv4n2VyD5Gli95aKZdUUj/wATFiQzDY4YgKYsgK/enqspOTL34Rnv3DaV1MtLNhtwtFvMneTvWOWmqLwdOzlIGqcdv54fW+gvz2UUDS+gZmG2objAIu01IFqktpWxqbV5Lv0XmS4GJnaubkR5I6exMIrv8dvuu0+Hcpgkw45xHuf3Vwj/ABr3rPT+pzI1XwuxEzNLNdXOo38VaaAlXQ5aFDcKOY0NI4i1RwOfep4+F4pNMnkZ1lgqLBERdpwhERAFXawaR+RLvftphb/cbD37lYritfJ3FEhwRsHzHczYV7q+KlK3RDdFHIDCwnrrJV02TEiNhtzcad/7KwjPo0DbnzVxq3q9hPzXjtGzRuG/mVs3XpSr8LfV3V8QGb3H6nb/ANgugbDC0QWmgUgLFs10fQFT6T0CHHHDs7cLA1zpuPKiuAV9WWTHHIqkXhklB3E4kRC12Fwoan9hQ3yr0aLNxsum0jopkYUdY7CM1TRdAxG2FHAZGt6W2Hb3ry58WcNeo9LHyYS34ygmZm9FAebFbdJysRru01zb7QVF0nHwQS6ts6rHq9HWpKrRDZCdFeIcMVc44QPXu9l67ISghQmQ25MaG+Az7815l8L45izTnBvYawivE7R4UXqq9Xj4+sbPJ5WTtKvwIiLpOQIiIAoOmo2GA87SMI5ut91OVHrfFwwBxePKpUrYOfl7xANwB+w9FLfMEjDx8gq3RlsTjmb35LYyYxFx3ep/hdJSzKO2wG0qYB2qbhRQ5ZuJ4rsv4KbL3cetqkIudAw/rPEDyVuq7Qrew7+70CsVzT2XQREVQEREAREQBERAYRYoa0uNgASeQFSvNIMUzEd8R1e0SRwGwdwout10n8ED5YPainD/ALfzfYd6i6taBsHuy2Dfx5K8fFZD/DTojQRe4RH/AEj6RvPsuqgywC2sYAslVuydBERQD4QvoREAREQHwiqhTehIEUUiQobgdhaFORRSJTaI0hoyFAbhhQ2Q27mgD0UlEUkBERAEREAVDrmysuODx6FXyqtZpZz5d2EYi0h2EZkA3A40r4KY7Iejh4catRcVPPL+FIhQ8LebjwyFFWwIExjww4L3knaC2lTtJsFfSeqE1gq50NhJJwEl1N1SLLptIojGSdmeqqXBse70UWY1cmocN73PY7DQ4WYiTcA7OZUeVnyAauB23N/OhqpXuiTtNDf/AJA7yT5qcoWhSDAhkZEV8TVTVzS2XCIiqAiIgCIiAIiIDk52QdMT5a4HBCDfAiviSurYwAUFgLL42GASdppXuyWSmwERFACIiAIiIAiIgCIiAIiIAiIgCIiAIiIAiIgChR9CwXuxOhtJ30z50zU1FKbWgfGtAFBYDYvqIoAREQBERAEREAREQBERAEREAREQBERAEREAREQBERAEREAREQBERAEREAREQBERAEREAREQBERAEREB/9k="/>
          <p:cNvSpPr>
            <a:spLocks noChangeAspect="1" noChangeArrowheads="1"/>
          </p:cNvSpPr>
          <p:nvPr/>
        </p:nvSpPr>
        <p:spPr bwMode="auto">
          <a:xfrm>
            <a:off x="76200" y="-884238"/>
            <a:ext cx="2457450" cy="18478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70" name="Picture 6" descr="http://www.xyleneonline.com/media/components/store/products/DooRag_solid.gif"/>
          <p:cNvPicPr>
            <a:picLocks noChangeAspect="1" noChangeArrowheads="1"/>
          </p:cNvPicPr>
          <p:nvPr/>
        </p:nvPicPr>
        <p:blipFill>
          <a:blip r:embed="rId4" cstate="screen"/>
          <a:srcRect/>
          <a:stretch>
            <a:fillRect/>
          </a:stretch>
        </p:blipFill>
        <p:spPr bwMode="auto">
          <a:xfrm>
            <a:off x="6629400" y="4953000"/>
            <a:ext cx="2228301" cy="1676400"/>
          </a:xfrm>
          <a:prstGeom prst="rect">
            <a:avLst/>
          </a:prstGeom>
          <a:noFill/>
        </p:spPr>
      </p:pic>
      <p:sp>
        <p:nvSpPr>
          <p:cNvPr id="11272" name="AutoShape 8" descr="data:image/jpg;base64,/9j/4AAQSkZJRgABAQAAAQABAAD/2wCEAAkGBhASEBUUEQ8UFRUWEA8SFhYVFhUUFBAUFRUVFBgUGBgXHCYeFxkjGhQUIC8gJCcpLCwsFR4xNTAqNSYrLCkBCQoKDgwOGg8PGiwkHx0sKSwsKSouLCksLCkpKSkvKSwpLCwpLCkpLCksKSwsKSwpLCwsLCwpKSksLCwsLCwsKf/AABEIAIQAyAMBIgACEQEDEQH/xAAcAAABBQEBAQAAAAAAAAAAAAACAAEEBQYDBwj/xAA4EAABAwMCBAMFBgUFAAAAAAABAAIRAwQhBTEGEkFRYXGBEyIykcEjQlKhsfAUM3LR8QdTYpLh/8QAGgEAAgMBAQAAAAAAAAAAAAAAAAQBAgMFBv/EACURAAIDAAICAAYDAAAAAAAAAAABAgMREiEEMRMiM0FhcRQygf/aAAwDAQACEQMRAD8A8ha1dWBCGrq0LUWHARAJAJ1JUcJ0klYgEpApylCgk5ViVEBIPopVdyilLy9jkP6iJBQNbP72RvYPJBHbtKqScXEDrKteHLP2tcdYz3VW9w7LT8Ih1Nr3tZzHAHTMTJVbN49GlKTmtNLrN97KmGN+J23l64VD7Zg+Oq0nqA7b1VLqlerUql1VxOTAJwB2hRKz2huFlCHFYNWS5vfsXtW7aPgqDqfjB/VM28JAAaXbTAkjr5rJudKOnWcDIcR5GFvxE+fZqWapBOSP6pH6q2sqs5Dh6LG09aqhsSDkZPxD1H1U6w19wOWU34iHsAOOxbGVlOvTeu7H2eg2tp7snfdVV7Zy75qHpOsNqY9o9juxMt9JU2qaodh7Xb7iEo44x9SUkQKtkqy8oQrLUbyqN2D0O6oLrUT+GVtCLYvZOKIdxSSXCtcn8MJ0ykxJyRPARNCYBGwJoQYQCcp4SIViompQmaEaAOZThJyQCgCPXIC4OIjqpNZgPRcHNGwPRYSXY5B9HE7QhpskgdO6maVp/tagHQCSfBaK24ZZWJNN3wdsiQsZWKPQzCmU1qKOtfMENp0cYE7E9/Ne8f6ccHUDplKpVpCagqVC053JDRPoPmvCbrS3CoGEfe+c9V9PcMXDG6bbgHa3pj5BXi0zOUWj50434efQqNDsOLHOOZAl7jE+RCyDqbsmDiPzXsH+ptz9o2IMhwOAdiD9V5peUMbxPp4qOWPDZ17HSqbSyB4SjZZlzg1u5cGiSBkmBk4C6BnLtHyXJ9Uq2mPFJdiurZ1N7mOjma4tMEOEgwYIwfRdLduQexH6rgAStJwporqzyQJDGl8HAc77gnYZkmdg1xQ2TCI2oUqbXyA9vvEiCDHhkLvT1N7iAHE4O4gwBJ69gurtMLuao90sBhp/3IwXien+VCttJLqderzD3GPHL96C3DvLceYSySk8G7G4LUQ9W4hNR/2Q5GAACSHPd/ycT1PYbKtr3tR5lz3E9yVxK73VqGcsVGP5mNf7hJ5J+66Rhw7eKaxI57bfbOX8Q6I5jCdcykpIL1i6AIAuoW6FGPCUJk6kgQCKEKcIAByTU5TgIABzVBrAbFT3BR61IRMZWU0b1sttCsSbb3DDqtwKYPWNj9V6Tpdlb0GFpwAOm5cBusTw4z7O0AE/b1DA7raa7VpUqR93ndB/7LkXN8v9PQ0pKC/RlLmj7S7JPwtAIHYlaJvFFajRbSbsJAP5wsxo9dzqtTnBDpE91q7S0a8Q4SD+XkplNwl0VjCM4619zLak91Yy4yZlZbUaRDiF6bc8PPblo5h4bj06rN6poZOQDOxwURsafZrKEZRxGGewoPYE9Fozor5+B3yXWjojjjlJ8B+8Lb4wv/H32Z6lYE4Hz7BbTQdDcKfvFzaZGWT/ADj3d2btjwUzT+HhSHM8AnB5Zw3xP4ip1atiQsZ3N9I3hRFdspOILiGwNll6Oohhzsadan6PaYnycArjiF7uyytwJW9C6E/KevCE4JkTghThzR0kkyANCQjATFqJoW4mIJJQnIUgMnASCJBABCdqchMEAMQuFwDGFJKCoFWSLxeM1HBdX7DmO9M1CPCQFJ4evxc3UPPwhxAPUqv4MrhragdlvMJA3gjdaWvw7Tazntfde0z/AFT3XGtWTenpaJbUiqrWXs76qIgOaxwH/vVaXTiBAVDqFV5uqfNHN7AcwG0gmVeWu0rOx+mWh6a/JaEghQ6j8ro1yaJ/cqvssuiNVye66UbUNBMSeg8V0cEAuS1ri3LmgwPFT6J99HCnpNRzvfnPoArR/DzfZkhwJXk15xLq1SqeU1PiIDWtx+i3nDWpXgtz/FNAcRII6jxGwK1daitZl8WUpYk1n4MxxPbcpM+KxtzSxIWp4x1AdT1+azVnWY/BdBOwOx9VtUmo6L+Q054V1WmuDmKzvrMsMEfNRORNKQjKGPCMmUh1BJW0pxZelExNCQTIgEUiEyJADBOmThAAlIBO4JBACQkI4QOQSifw7fijcDmMNd7p8OxXoBrTUDAYaWSHbAneB3XllamCFpr3iV9X+HqMa0U2Nosq0x+KmA0u7jmAXO8irXp1vFvyPFk+9uQ69AaZDaZBPQmZV7bH3Vj9GuA6o09w92+0vJjyytg0fKEnZHrDoVy3WT6BCarV8foora8D0Um2olwlUh30aS67OD5XGCDIMKwfSCgXD4O2VLWBGQZptgnlAx2691V1NRcwFpPMIOOykXdSqGEim44xhY+z1r7UtrAtyRlWjFsJSz2VPENlUc4ueeuB2UDRbWj7UGu4hozA+8ey0XGF0w8vIZx0WWcJTlbbic65JT0s+ItSZWqywQ0fTZVYCJrU8K8ViwzlJyesblSRJKSpZtKKELAuidOWCE8JIoQQCkE8JwgBiEwRFCEAEgcEaFyAObmqG9pU14MKMKLi4eYWUxmo0mjt5HUhj+Vk9d5WwY+QsjVHI9jo2aB/laWzuQRgyuTPtad6tZ8pIb1T6xqr6TByD7uTErk12SrFts2o3yVKzSwz+lcWHkJqCM7HB81MteIy4nlAAlWFTRKZGWg9FwZpDRgBa6tIitQDtcZPxZHjsqDiRzS3ma0TknHRXOraKOQkiMbxkHusxTtSS4c7s8oznzKv+yzji6M7dPzDu3yUM0lJ1O1LHSHT1E/oq11y4HITEV10cux48Z3RBR3XUrqxysZ6HKSAuSQBasK6SuNMrvCbRzGKEgUQCEhSQMU4CeE4CAGIQLoQhIQAxSRQmIQAKeiyXtHdwQlSdOZNVvms7Ootm9C2xIur+2LmT2ztuNj+S52F2WvILvGB5f4V9Stw5hBGCIWVvqBZUIyAAdj8QznPXZcqp8lxO/cuL5GjbWEjPoruiYj0KxmnXjsCCTjO4djp2K11lc84jqN8bSiUMQRs5FoK0hDVyMp6FMqRVtw5pzHj2VeOhySMrqWtOpmOaR2OVT1bxrgXACR2/sh4ptSDhxMT0yP7rJNuHsxJif3lawjqIla4PAtUBLyfE/mq91IHdSq9eVE50xH0JWPXpwfQjZdaKNxQBX3THMHcUkLinQBasKktUNik03JpHPZ1CRamajlSVACMICiAQAkxCcJ5QAISKRSQAKnaPTmoPJQSrXQKcvWN7ytjXiLbYmtoMwq3W9J9o2Rhwgg9x28lcW7MI6lOJXIr6PQWd9HnlvM/h5SZB6eP19VqNKqGOYOY6XAmPlMzE+Cr9c0qHGpTGTu3oen781x0yuGtw0c2xBE98AbppvUJJcXhv7S493bHQxvHl1R32ocrAARJ79FlbLVC0TLjiIgAAE7Ab/Mrhf6qS0nm8MEdTO/XooLHDXLouGSOpkdQsjejM/orG7uC50OxBOOgzMT1VXe1ABjPUfVTCOEWT0gvcgQOqFN7ZbpCjZ0OyDmXN9WVzLlZIo2G55OEl2sqUnKSukUbLJqk00klqhVnYJ0klYoDK6sTJIAT0KdJAAlOUkkAMr3htvvH0SSS/k/TY74P1ka+gF0rAbQkkuRE70iDd0wQZ6QstqVEN98TJJB9EkkxD2L2L5SJQquILZxB88R1UaqYDvAmPPv5pJLUw+xAuXnGe5UWtsSmSV0ZSK5xQJJLYXYKKmEklIIn2ex80kklaPoo/Z//2Q=="/>
          <p:cNvSpPr>
            <a:spLocks noChangeAspect="1" noChangeArrowheads="1"/>
          </p:cNvSpPr>
          <p:nvPr/>
        </p:nvSpPr>
        <p:spPr bwMode="auto">
          <a:xfrm>
            <a:off x="76200" y="-601663"/>
            <a:ext cx="1905000" cy="12573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74" name="Picture 10" descr="http://www.hoopearringsgold.com/images/Male-Hoopearring.jpg"/>
          <p:cNvPicPr>
            <a:picLocks noChangeAspect="1" noChangeArrowheads="1"/>
          </p:cNvPicPr>
          <p:nvPr/>
        </p:nvPicPr>
        <p:blipFill>
          <a:blip r:embed="rId5" cstate="screen"/>
          <a:srcRect/>
          <a:stretch>
            <a:fillRect/>
          </a:stretch>
        </p:blipFill>
        <p:spPr bwMode="auto">
          <a:xfrm>
            <a:off x="6553200" y="1676400"/>
            <a:ext cx="2381250" cy="1571626"/>
          </a:xfrm>
          <a:prstGeom prst="rect">
            <a:avLst/>
          </a:prstGeom>
          <a:noFill/>
        </p:spPr>
      </p:pic>
      <p:sp>
        <p:nvSpPr>
          <p:cNvPr id="11276" name="AutoShape 12" descr="data:image/jpg;base64,/9j/4AAQSkZJRgABAQAAAQABAAD/2wCEAAkGBhQSEBQUEBIUFRQQFBQVFRcUEBQQFBATFhUVFRYVFBkYGyYeFxokGRUUHy8gIykpLCwsFR4xNTAqNSYrLCkBCQoKDgwOFA8PFCkcHBwpLCkpKSkpKSkpLCwpKSwpKSkpKSwpKSkpKSksKSkpLCkpLCksKSwpKSkpKSwpLCwpLP/AABEIALEBHQMBIgACEQEDEQH/xAAcAAEAAQUBAQAAAAAAAAAAAAAABQIDBAYHAQj/xABIEAACAQICBwUEBAsGBgMAAAABAgADEQQhBQYSMUFRYQcicYGREzJCoVJyscEUIzNigpKywtHh8CRDU2Nz0hU0RJOi8YOjw//EABYBAQEBAAAAAAAAAAAAAAAAAAABAv/EABgRAQEBAQEAAAAAAAAAAAAAAAABESEx/9oADAMBAAIRAxEAPwDuMREBERAREQEREBERAREwdJ6coYZdrEVqdIfnuqX8ATc+UDOiaDpPtowNO4oitiD/AJdPZS/1qhX5AzV9IdtWLe/sMPRpLwNRmrN42XZF/WTR2aW62IVBd2CjmzBR6mfPGO140hW/KY2qAfhpbNAeqAN85A1qQc3qE1GPGoxqH1YmB9D43tD0fSNnxtC44LU9qfRLyHxfbNo9fcatV/08O/2vsicRVANwHpK7wOr1+3bDi2xhMQb7to0k2jyFnMl9Te1Cnj8QaHsKlJ9hnUs6OrBSARdcwe8Du5zhNXZZkNwQu0bXvmbAffOo9jmrFUV3xdSmyUxSNOntKVNQsylmUH4QFtfjeB1yIiUIiICIiAiIgIiICIiAiIgIiICIiAiIgIiW8RiVpqWqMqqu9mIUDxJgXImgawdsWFo3XDhq78CO5T/WOZ8h5zn2mO0HH4u49p7GmfhpDYy5FvePrJo7TprWzC4Qf2mvTQ/R2tpz4ILt8poel+3FN2Cwz1D9OsfZp5Kt2PynMPwNQbuSxO+5uSes9eqPhFoE7pPX/SOJvtYk0lPwUFFIActrN/nNdOHXaubsx3sx2ifMz01bDOW6VYG1r97cLZnwG+Bec8BKWM2TQ/Zxjq9mamKCH4qx2DbmqAFj5gTdtE9k+Gp2NcviG/OJpU79FU3PmYHJqNNnYLTVnb6KKXb0E2PAdneNq5mmtIf5rWP6q3Pradp0foVKa7NJEpryRQg87b/OSNLCAcJBy3RvY4DnWru3MIopr6m5m1aO7L8FTtegrEcXLVD8zabcBPZcGFhdDUKf5OjTW3JFH3TNiJQiIgIiICIiAiIgIiICIiAiIgIiICIkFp7W+lhrjN6g+FSMj+ceHzPSBOyxjcdTooXquqKN5YhR4ePSc5x/axUKmnTpLTrA5sVfE00Uj4guwQ1yDx8M5zTS2ncTiqre3cs62vmdkAi4KDKynwG4yDpms3bGlO6YNNs5jbcWXxVb3PnbwM5tpPTeKxr7VeqzcrmwX6oGS+QkbQ2C1g20wFzxAFyN+45gzYsBQtTZxb8Wm2cyMttFIBGd7Md2eWW+EQ64dE35meVMSTuyHSbBpikiPVJpllpYmgrUwbtiFZaiAtU94Z0h3RvJJvmLROsOEFKt3SppMimkVIuaajZ74Ge2GVgxO8gyKjalS39b5Tg8HVxDhKCNUe/u002zbryHU2Ev6G0JUxuLpUKZsKhzP0U3u56BQfEkDjPojROh6WFpLSw6BEUWyHec/Sc72Y8zKOX6B7Har2bHVfZLv9nTIqVfBmPdXy2p0PQmquGwn/LUVVrWNQ9+q3izZjwFhJtaUvJSkGOmHvvmQlECXAJ7LgAREShERAREQEREBERAREQEREBERAREQEREBERAhdbdNnC4csvvudhOhIJLeQB87TkNfFnvNe5UM2edzwv5kXm7drdSy4bPItVy67K/znNMXX/FVf8ASb5EMfkDJUVU6iC4Uli28k8d59SbyMxuGVmBYXIBG85i97EbiL85RTexmTXgYDG1dOtJh+q4I/amzaNxKrQr7bBQ1LZ2iblcyRZeOYF/5zV8TlVonn7VfUKR9kz3xRQXU2IBANgbXyyvxiqltKaa/HVKlzS9oKJC2D1w9Ih1cfDRNzlyDHjIfCU6ldxSwtE7TggrTG3UqAm5Z24DmchNo1V7LK2ItUxJahSOeY/HVRzVT7oPNvSda0HoCjhKexhqYQHefedzzdjm0g1/s71D/AUapW2TiKwAOydpaKXvsKeJJsSeg5Z7qtOeokuSjwLPYiUIiICIiAiIgIiICIiAiIgIiICIiAiIgIiICJ47gAkmwAuScgAOJnNtbe1MC9LAEE7mr2uq9KQ+I9TlyvvktGwa6a6rhV9lS7+JcWVRn7O+535dBx8J52e4SotGpUrVHd69TaJZiwuBY7IO4cMuU0DVjQTVam292Z2zJO0zMeFzvPMzsmEw4poqDcotEGpdrGBL6OLjfhqiVf0c6beiuT5TjdLE2OeY4jmDkR5i4n0lisOtRGRwGV1ZWB3MrAgg+RnzTpzRzYWs9Mm4U91jltofdbx4HqDJRjVaWwxW97bjzU5g+kzStwOtpiCp7RQPiX3eo3lfvHnzm16o6tfhlRULFUVNp2G8DcAt8rkkb5UQOgtDVsZUVaFMuxF+SUlPF2+Edd5nXdVezujhLVKlq1cZ7TDuUj/lqf2jn4TYdDaFpYaktLDoERQBlmWtxc72PUyRSnIqhafOXlSVAT2XAiJ5eB7E8iB7ERAREShERAREQEREBERAREQEREBESxjMclFC9V1RF3szBQPMwL8hdY9bsPgkvXfvEd2mtjUfwHAdTYTRNae14m9PR4twNZ1z/QU7vFvQTnFeuzuXqszu5zLEszHzzMzqth1q17r42+2fZUBupqfe+ud7npu6SnVzQLVCHqAqo90Wz5WHNj8t0aE1cJIqVxnfuIM7E+G8/wBCdb1a1c9mBUqjv27qcKQ/3fZEGRq7oMUVDMLNawXhTXl48zJqImkeETi2u+itskW7yk2+9T0P2ztU5rrrhLVn6m/rn98lSuJ1ahptYg9Of/sTrXY7rBSc1KLkCs9ipNh7RVvcD84Xvbjv4TRNP6MD3IyO/wDnImjgq1DZr0nzpkMCpIZCDkfIx6r6qRJVIbVHWAYzB0q+V3WzgcHGTfx8xJi8D28XlN4vAqieRA9ns8nsBERKEREBERAREQEREBERAREorVlRSzsFVRcliFAHMk7oFcpeoACWIAAuSTYAcyeE0bWPtaw1C6Yce3qcLG1P13t5C3Wcw1g1yxWNP46oQl7imndQeQ3+dz1k1cdP1m7WKFC6YYe3qDK4NqS/pD3vLLrOU6c1jxGMfaxFQtbcoyRPqqMh47+pkYBaSGj9EvVPFV58T4SDGw9BnOzTFz8h4za9CauhGGRqVmyAAvnyA/rrJDQGgSxFLDpc5bTHco5seG7xM6ZoLV2nhly71Rh3nIzPQfRXp9sSIxdXdVxRtUq2arw4rS6LzP53p12CImgiIgJp+vmDuFfmCp8RmPt+U3CResGE9pQZeI7w8R/K8lHE8fTzkFigyhkBAVxxFzZh8P2eU2nSlGzGRWksBtoGX3kG7mp/gftkRNdl2uCYMtQxBtScght4R91z0I3+AnVautWEVNt8Xh1Xma9MD7Z86HrK3ZQNsg2p5jK9jzA59TuhXbsT2n4Vb7C1XF8jseyDdRt2a3lMB+1+kP8Ap3/7i/wnKMKr1s7kZA94557riX/+Ct9MehH3wOp0u2LDfHRrDw9m37wmZR7WsCd5qr40if2SZx19AMdxHk7LLFTV+r8LH9ZG+0AwO70e0jR7f9So+slRPtWZ1LXDBN7uMw//AH6YPzM+dG0RiBzP/wAYv8mlLYSoPeLD62GqEf8Aix+yVX01R0tRf3K1Jvq1Ub7DMq8+WRhSd1XDX/PerRP/ANlMTKw+BxH901E/6WkaQPpcR0fTsT5ypJpVc0TG+NPFFx/4vLy6w6Yp8dJD61Jqv2gwPoeJ89r2kaVTI1MT+ngFP/5y9S7WNKD6TeOjz+6BKO/ROIYXtd0oT/yyNbftYWrSAHMsXAEkcD21YhT/AGnCUiL/ANzXYMB4MCD6wOvRNW0R2mYCuPy60W4riLUCPAsdlvImYOne1zB4csiMarpb3SEQ3ANw594WIzUESaY3eYWk9NUcOu1XqpTHDaaxb6o3t5CcZ0z2tYyvcUAKKH6Pdy/1GFz4qBNQxFZ6jFqtRnJ395s/Fj3m+UaY6rp/toprdMHTLt9JwcuoQZn9IrOdaa1pxWLN8RVa3BQRYeAA2V9CesixkLAADpl685SuZykFSry/iT4njLlKmWNlF/64zKwmimb3sh/XGTuFwSoLAQMHR+hBvqZzeNW9VqmIsfydEfHbNulMcfHcOu6Zepeqwr/jqwvSU2RTuqsN5P5oOXU35Z9FVQAABYDIAZADpKjG0do2nQQJSUKo8yTzY7yesyoiUIiICIiAmPiDMiY9cSUcm0ym0ahHvUqr06g+iynI25MhVh9bpIvDrcgcwQfC0ltfqTYPGfhSqzUcSoTEKN52MttR9NQAw5jbHGQtesops9NgyOl0ZTcEEgeu/KZRDaSobLHLdIjSFTuKvB6lND9UsL/ZJcYjbHez68ZEad0ewTcw2ht0yQRtBTvXnmCMpqCQLFWupsZm0NKDc4t14ekjcNiRVpq4+IZ9GGTD1BhhIrYqVUMLqQRzEugzWsPiCjAi56A2DeM2Kk1wDYi4Bsd46GBdEqEoBlQMCsrfeAfEXlqpo6k3vUqbeNNT90ugyoGBhjQFDhRUfVL0/wBkiX00So92piF+rjcQv78yAZcVoFtMNVHu43Gr44o1QPJwZU9PF27mOLHgKuEw7g+J2Ly+rS4DA1DS2ksWWNHEPTysdlKK0C3Igrk43+Y5iRPtLzaNdcFtUFcDvUm2bjeFe9vRwv6x5zW17wBI3gHd/X9GVVt1plSr7RvwU7JvfnaWR3B3AVU2DBu/kMwQWF1IJvlwLTOVbbgJ7Aw9u+e0D1B2h67vnPVPIX+f8pI4TR5qFtgLanY1Hbu06IO41HtlfgMydwBOUuJh+8dkkruW67JP5xG8XO4b7b88gGBhsGze9vBsbceIPS4IMlsJo8DhK8LS3nmxt4Duj9m/nM5RaEe00tJbQGhWxVYU1uFFjUcfAn+47h68JKaA1Eq17NXvRpb7EWquPA+4Opz6TomjtGU6CBKKBVHLeTzYnMnqYF7D4daaKiCyoAqgcABYCXIiUIiICIiAiIgJQ6XlcQITTmhVxFJqbjfmDxVhuInJNI6pfg4qKoYFyO6D+LbO+2q8DuGWWc7oyyPx+iUqDvAGTByrVfUzaIfEkbH0Ae8+fxW90fObZrbq2uNwuwgAq0RehYAAED8n0VgAOhAPCTC6LCbhLq5SI+cNHH2VZqLAgVCSgOWzUGTIeR6cwJJuk2rtc1QufwuiLbRHtLf3dX4anQNaxP0rHjNP0bjfbJnlUTKovI/S8DKr0i3ST2BTZQANtDn45yG2MwOZAk4lgLCEXryoGWwZUDILgMqDS0DKg0C8GlQaWbz28Kvq8vo8ww0v02hFGnRfCVr/AEVPmKiEfOaVh/cT6tvSbXrHiNnDN+cyL6Ntn5IZqtBbKg5KL+glipPQGiGxWJpUE/vG7x+hTGdRvJd3UgSWq6pLhe9pN9i5Ps8NRdamIxIBNiWGVJMhdvmptIPBVXRg9Ko9Nxuam5RgDvFxwPKXyLlnqMzMc3d2ao7WG9mYktYSi/i8a1bZXYWnSpm9KhSv7Omd20eNSpzqNmc7WvaWlPBTdt1xmKfUndccF335TL0ToOtiTs06bOeKr3adO/Co269uZ8BOjav9mtOlstiiKjC1qajZop0I+PzsOkg07QGrFbE2FBLILD2jXFNQMsj8Z6DztOk6A1Mo4azH8ZVHxuPd+ou5fHf1k5TQAAKAABYACwA5ACVgQPRPYiUIiICIiAiIgIiICIiAnhE9iBjVqUj69GS5WW2pXkwazjKQZWR12lcFWB3MpFiDOKa36rVcFXFWjcoTZWOYZf8ADqdR87XG7L6JrYAGRGk9XhURlZQ6sLFSLg/z6zPYOC4PSS1fd7rjeh3g815iTeHr7Q6jeJd1q7LmQlqFyBchSdmon1W3OOhsfGaitXE0TZh7TZ4NdKg9cz85obgGlQaa5htal3VAVPJlI+YkrQ0nTf3WB8CD9kgzwZUDMdao5j1tLgb+rwi8DKgZZDT32g5j1EC+pl1WmBUx6L7zgecjcZrhSTKneo3AAG1/KFVa24na2KQO85+LZfJA58xMGklz/XjMOlVeo5qVRZjfZXI2va7HrwtwHjNy1V1dqVnCUgLjOpUZdpaIPE825LvPhczQx9Dat18Q2zQplubHuIo5lj91z0m+6J7LqSj+1OapOzdUJp0xYg2J95xkBwuL5TatFaMShTCU723szG71G+kx4n5AZDKZypIKMNh1pqFpoqKNyqoUDyEvBZUqSqB4FnsRKEREBERAREQEREBERAREQEREBERA8tPCsqiBj1cKGFmAI6i8gdK6hYXEe/Tseam1vIzZogcs0l2L3v7GupH0aqfvC/2TWMX2N4lTcUQ1uNKqufkSDO82i0D5zr6jYqn8OJXxVmA+UxW0LiBvZ/Omv3z6XlLIDvF/EXgfNf8Awqv/AIjeVFP4wNX67cax8NlB8gZ9IHBId6J+oP4TwYGn/hp+ov8ACB87U9QK9TdQJ61Kw/eYfZJTBdkuJY5tRpddoufRB987uMKn0F/VErFIch6QuuZ6G7JqasGr1qlUjglNaK+pLE/Kb9o/RaUUCUkCIOA4niSd7HqZngT2RFC05VaexKEREBERAREQEREBERAREQEREBERAREQEREBERAREQEREBERAREQEREBERAREQEREBERAREQEREBERAREQERED//2Q=="/>
          <p:cNvSpPr>
            <a:spLocks noChangeAspect="1" noChangeArrowheads="1"/>
          </p:cNvSpPr>
          <p:nvPr/>
        </p:nvSpPr>
        <p:spPr bwMode="auto">
          <a:xfrm>
            <a:off x="76200" y="-808038"/>
            <a:ext cx="2714625" cy="168592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78" name="Picture 14" descr="http://www.sunglassesclub.com/images/ev0294-001.jpg"/>
          <p:cNvPicPr>
            <a:picLocks noChangeAspect="1" noChangeArrowheads="1"/>
          </p:cNvPicPr>
          <p:nvPr/>
        </p:nvPicPr>
        <p:blipFill>
          <a:blip r:embed="rId6" cstate="screen"/>
          <a:srcRect/>
          <a:stretch>
            <a:fillRect/>
          </a:stretch>
        </p:blipFill>
        <p:spPr bwMode="auto">
          <a:xfrm>
            <a:off x="457200" y="4800600"/>
            <a:ext cx="2324449" cy="1447800"/>
          </a:xfrm>
          <a:prstGeom prst="rect">
            <a:avLst/>
          </a:prstGeom>
          <a:noFill/>
        </p:spPr>
      </p:pic>
      <p:pic>
        <p:nvPicPr>
          <p:cNvPr id="11280" name="Picture 16" descr="http://dailyplateofcrazy.files.wordpress.com/2009/10/multiple-facial-piercings-from-my-first-mister1.jpg"/>
          <p:cNvPicPr>
            <a:picLocks noChangeAspect="1" noChangeArrowheads="1"/>
          </p:cNvPicPr>
          <p:nvPr/>
        </p:nvPicPr>
        <p:blipFill>
          <a:blip r:embed="rId7" cstate="screen"/>
          <a:srcRect/>
          <a:stretch>
            <a:fillRect/>
          </a:stretch>
        </p:blipFill>
        <p:spPr bwMode="auto">
          <a:xfrm>
            <a:off x="3505200" y="2590800"/>
            <a:ext cx="2302933" cy="3048000"/>
          </a:xfrm>
          <a:prstGeom prst="rect">
            <a:avLst/>
          </a:prstGeom>
          <a:noFill/>
        </p:spPr>
      </p:pic>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4" name="Table 3"/>
          <p:cNvGraphicFramePr>
            <a:graphicFrameLocks noGrp="1"/>
          </p:cNvGraphicFramePr>
          <p:nvPr/>
        </p:nvGraphicFramePr>
        <p:xfrm>
          <a:off x="457200" y="1826052"/>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“Hairstyles should be neat and maintained.  For males, hair may not extend below the shirt collar and facial hair must be kept neatly trimmed.  Facial hair should be kept to a minimum or neatly trimmed if having a moustache or beard.  Make it a point to be cleanly shaven (no stubble), especially at athletic events, physicals, or on doctor’s visits.  For females with long hair, it must be pulled back/put up in a neat and functional fashion.”</a:t>
                      </a:r>
                    </a:p>
                    <a:p>
                      <a:r>
                        <a:rPr kumimoji="0" lang="en-US" sz="1800" kern="1200" dirty="0" smtClean="0">
                          <a:solidFill>
                            <a:schemeClr val="dk1"/>
                          </a:solidFill>
                          <a:latin typeface="+mn-lt"/>
                          <a:ea typeface="+mn-ea"/>
                          <a:cs typeface="+mn-cs"/>
                        </a:rPr>
                        <a:t> </a:t>
                      </a:r>
                    </a:p>
                  </a:txBody>
                  <a:tcPr/>
                </a:tc>
                <a:tc>
                  <a:txBody>
                    <a:bodyPr/>
                    <a:lstStyle/>
                    <a:p>
                      <a:r>
                        <a:rPr lang="en-US" dirty="0" smtClean="0"/>
                        <a:t>Current policy is in effect</a:t>
                      </a:r>
                      <a:r>
                        <a:rPr lang="en-US" baseline="0" dirty="0" smtClean="0"/>
                        <a:t>.</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screen">
            <a:alphaModFix amt="52000"/>
            <a:lum/>
          </a:blip>
          <a:srcRect/>
          <a:stretch>
            <a:fillRect t="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pic>
        <p:nvPicPr>
          <p:cNvPr id="9218" name="Picture 2" descr="http://t2.gstatic.com/images?q=tbn:ANd9GcQctrX7k9MfYHutKLknNt0ZHkvmwh4X57AGBpFrmngkHS7jRGkm"/>
          <p:cNvPicPr>
            <a:picLocks noChangeAspect="1" noChangeArrowheads="1"/>
          </p:cNvPicPr>
          <p:nvPr/>
        </p:nvPicPr>
        <p:blipFill>
          <a:blip r:embed="rId3" cstate="screen"/>
          <a:srcRect/>
          <a:stretch>
            <a:fillRect/>
          </a:stretch>
        </p:blipFill>
        <p:spPr bwMode="auto">
          <a:xfrm>
            <a:off x="457200" y="1828800"/>
            <a:ext cx="1895475" cy="2409826"/>
          </a:xfrm>
          <a:prstGeom prst="rect">
            <a:avLst/>
          </a:prstGeom>
          <a:noFill/>
        </p:spPr>
      </p:pic>
      <p:pic>
        <p:nvPicPr>
          <p:cNvPr id="9220" name="Picture 4" descr="http://t1.gstatic.com/images?q=tbn:ANd9GcQDC-UJZ5FthnYMmUXJ77BxU1MFKKIR2Zv3fbJ5dxYumQTaS8YR"/>
          <p:cNvPicPr>
            <a:picLocks noChangeAspect="1" noChangeArrowheads="1"/>
          </p:cNvPicPr>
          <p:nvPr/>
        </p:nvPicPr>
        <p:blipFill>
          <a:blip r:embed="rId4" cstate="screen"/>
          <a:srcRect/>
          <a:stretch>
            <a:fillRect/>
          </a:stretch>
        </p:blipFill>
        <p:spPr bwMode="auto">
          <a:xfrm>
            <a:off x="6096000" y="1676400"/>
            <a:ext cx="2286000" cy="2566360"/>
          </a:xfrm>
          <a:prstGeom prst="rect">
            <a:avLst/>
          </a:prstGeom>
          <a:noFill/>
        </p:spPr>
      </p:pic>
      <p:sp>
        <p:nvSpPr>
          <p:cNvPr id="9222" name="AutoShape 6" descr="data:image/jpg;base64,/9j/4AAQSkZJRgABAQAAAQABAAD/2wCEAAkGBhQSERUUEhQUFRUWGBcXFxcYGBgYGhYYGBgXFxcYHBkXHSYfGBolGhUYHy8gJCcpLCwsFR4xNTAqNSYrLCkBCQoKDgwOGg8PGiwcHyQsLCwpLCkpKSksLCwsLCkpKSwsKSwsLCkpLCksKSwsKSwsKSwsKSksLCksLCwpLCwsKf/AABEIAQMAwgMBIgACEQEDEQH/xAAbAAABBQEBAAAAAAAAAAAAAAAEAAECAwUGB//EADwQAAEDAgMGBAUCBQMEAwAAAAEAAhEDIQQxQQUSUWFxgSKRofATMrHB0QZCFCNS4fEHYnIVQ5KiM4LC/8QAGgEAAgMBAQAAAAAAAAAAAAAAAQIAAwQFBv/EACsRAAICAgIBAwMCBwAAAAAAAAABAhEDIQQxEhNBUQUiYSMyFHGBkaGx0f/aAAwDAQACEQMRAD8A8eLpR+O2pTdTpMZQYx7P/keSXGoRYW/aIzHHUQswZGMkbj6ZO4C4F0eK1mzlcZ2z4QihAjB4yl8OS2HeIWlm6SAWuDhO8ARO663CJlC0N0Okme150sZCqpUyI5Gc/orqFJztW8yQDHbNHugdbCqjKXxB8Pfdl8262+o8P7Yj1XQbL2CXlrmy2BaXEjnulrraWj9yjgcG7KlWuNAA0dLOkC2ud10uCdUDIJEzwEO68+a24sPyc/PyPFaDnUn1GfDcZYAAYO6cozaAq6GwSxhbTPhJktJt/wCtpsPITKahXid5scxPsIuniuDu1gV0I4l8HDy8ycemBU9jhp8TIPIhXim1tot9PJEvxPP33Q9aHcjyVyxIwy50npjjC0nEzHiibCDGXAzmoO2W1o8EHXL8oZ+Edm1yi3FPbZ1+hT+kifxOSS07LySNCOwlVVcO14Ic1rgcwQL9QVfTxrXfN62KtdRGh99Pwj4oofIyJ/Bz+09ilzXCm4tab/DH8tkxBIDABvERna15XEbTwD6L43HNF4m9pjMWJyy4r1P4QNtUJi8DNnAEcwsebiQybjpnW4v1bJDWTa/yebf9Vq/CbRLt5jTIaQDuE/0kiW84sfJNhGH4rfmJMyy7TI04c12OO/SAIL6IvmQDDmjiND0seaxcRsg0XeIXIJDgQQBMGYuDE5xC5GXFPH+49Hh5OPMrgwHFteJEAmSHcuORi54LOpYaTYmIOf58lq4mo3dcJ3Rpa98ws0ulpLQBBHK+XHOLxbWyyro0oKwlEhsGZ0EiJOSHxLZLTnMDOx17I6lUgi1/caoWoWkTw09Bl0QTAiDTlIggQOxNufXgrxXDJc2xzBgOgER+7KxN87qvD1gRp05ngtbZOGpksNZs0xcjxQYFi7cO9AOnJNG2wPRkU9pVAABWqCALAmByzSXoO/hRZuFoxp/PwuWmbyfMyktHj+RPNfB5jeIyEzl2ueyNwgaHNJyBBte/Q6Ic1+I5p6eJggjy0VKZYzq6GyKdV5LNxpcD4Q4iSchuuAt0JOaMwn6OdIO4BrAcbx3y7J9hVqT6UFoDxeOExfK4Mdlp0sQQIbvNjQOMDtcfRdTFjTp0crPmlG0mX0dgU4+R7NTDoPHXn9Fp0sIzdg7xH+6CexF1nU8e5o+eev8AhF0sa8jJh8lvjjSOBn5E3psufhxoQetj6ZoSps8HKW9IhLEY54zp+QP2VP8A1J39B8yrkc/9R9EKmAqD5XA949FEU6o1BVo2jxBHW/vzU/4oHgmGbmu0gR+Jc25I99lB21A6xHcQfT+6JrUGuF57GVj4rZN5afOEJN+xfiWKf7tBLqoPyvAPW3cO/PZRZtp9O1ZsD+oAlp6x8v06LLrU6jMxvevvzQwx5yAcPUeRM/VZMmRx/B08fFjNVSkjoxt2m7UA6X9WkfZWs/UTZDX6nO3Y2XE1hOnlIv8AYphh3kDMjLnyWGXKlZ0cf0vGl/09K2djWFxBMEe/v6p9vbBFRh3SGk+TuvuDrxHEbO2i5nzSTMdl1GzP1BveF1xIHY5/nsmjmWX7ZlGXhS4/6mJ0zhcVg3M32vBDmkDheCO4geoWaLSOQm17fhep7c2KMTTloHxALab0XDSfodJXn9amALiIsZ0gxBB+6wcjC8MtdPo6PE5S5EL6a7QNh3SQItIEdYv6qt7G70xAGkWBB9fNX1KjZtYj6DIJCsASBxOvOQCsptA6NAEyAQdOHG/AI51UilBDZ423rkiABePD69IqJAzM9u+eqoriCJsLxzhxn6pk2Tssdi6k/MPJv4SSa0/1DyTptkpAD2nd5uKb4BEcs40n7JPOWqOouLY+Uk5zz5AJokbo1/0/QEtdJ3wDeIBBuBNwfL6Lqt7S09h77rB2VjGgft55C/lbLgVsMxRiQAPUntkOpXb4yXiee5rbkXUsNJu+OgmfIosYH/eP/GPog6NSs/Lwjjl9EWzZpiTc8Tp5rckcPLJLtkwWt/7l+0/WUPiMQz+o+SKGEaLuI9Aq3V2j5Y63/CdIzxab1bBae6f2PI6AfVWkNH/bPk38qittAi0+mSBxOMcRJcQPegUbSNUcUpv4/qarsYBo7oQD90O/aFLMgj/6H6gLn6we87oJA1MmAOPPombsB7rhzo0vB78JWPJymnSR0cf02LVuVB+KxVFxs8Dz/CFcWH9wPWfuFGjsQgEkvjKwJk6m9iEjg6YvkZz3bHtMLHk5Tlqjp4uEob8mSwdJpd+1w192Poulo4ai2mXFsm0HPLnF1i7Pw7XG4b1H1j8LUrWaQNeJ7SIK52R76o7WHruzFxjN4k2HID3CBw+ILHf2Wi4uadL6C3p/ZVYijN7e+yROuiyUVJbOh2NtSYBN/usb9bYEB4qtENqCHf8ALj3EHqVVgTFwclv46l/EYR7f3C4/5DId8u63qSzY3F9+x5/NifFzrJHp9nmW/BOn9vpkia1ze0mQeMwUMXlpkNsTrNjcxmlia0hls2n0c9cyjtLZKqbQRExN4lKu0kWMQSefiDD3yTUmAi5IPA9B0/CVRxAaIyNu44KAKfijgElUavI+aSYNEqjoDd0A24K7D0nmd4m1p95dlbQpwd4wDbdlb+xcC1wl3LQ/kT6KzFBzlSKcuRY42yOyMFMNiSL7o05k6dF1+E2KGgF8SdJ+qlgaVKk2GADzkniZVeIxjnyRYakr0GHF4I8ly+S80qj0HHEtZoCdOA7Iapj3OPhj8LMfXDjDTI1P91c3EBggeQ9yVf5IxejXe2F/BESfEeJQuLNvp/hS/jYzudcvf2Wbiq5ec4nLUkch7HNCWRRRbhwylLZFpmYv1RFPBzfM+9FZhKAEATGphdBs3Zm9eLd/f3WGfJXsdiHDk+9AOD2NPT35o2vszwggduK2qGEjRTOHN1z8ma3o7GHiuK2cl/BtBkHOxBz5cOmvZZuNojxXnsf8ldNjaAkyBH0P4XMbUpxO7nwOqEEmyZHKPRi1DumW2PJH7P21veGp2PvRZGIrA5+E+iENWDf/ACtfpxkqZmjOUXaOixFODYD37zUR5LNw20jkbhaEggQP7c1zsuJ43TOtiyqasZlj7utTZuKiWxY5dphZfkrMNiN1w4yjhlUkU8zGp4mjn9qUB8V7f9xg242meRQWJpRTZMEw5to/qLpHay3/ANSUAKlN0gF7Wnu3w9rBqxTTsJg3OnMW5g38lXlXjka/InHn54oy/AFSrlpkevCyIqOMWAixtrAVFXwxImeojSO6vc7wSRa30OvvRVl4K43Nz6pK0Om90kSBeEoB7h4gOJv1XTbPcwWHv8++i5XD4sTujPpYcY58+QC6LZzdxhdwFjrJPC66PEpPRy+am47Nl+KAu7y48kG/GOrGBYDPSBz4dBwWc55OZt9lTidomA1nhaNdTxXTeQ5EOOv6mr/EBlh5qt+N4ySe3+B1QXxIaDfrz+6jTBcYCrlMuhhQS/GF2X9v791obI2aXO36k/c+d0JQIaQAASeN11ez3tEZk6R9lz8/I2dji8N/FGhgNl2G9AA45rco0t4eEW4rMw9Yg/zC0cBOS2MPtNojhxGXosEsjZ1o4FHovpYUNyUK4srHYoEWKqcJVdlnjZzu0qd5Fu91yu1wY4g65f4Xb4/BGPd/7rkdpAidePvjKvxT2Y+Rj10cfialzI3hxFnDqP8AKAqDUGRwPuy19oYZrjOR4hZVbDHr0/C6kW62cmLjetFTKo4rb2bjZzzXOvYRdFYSvcQRokzx8omrE/GVnSVac5e506KNEkWM+eSh8QFrc8oKZlYb0Tfn6Fc2HZvyfsZX+qWSykZAgkX5hh7ZLnK8xEgXd6RlzXWbeob+HkCYqs8iHD8Lka1U/DBiP5jxx/a06+7q/lr9Q5n093hX83/spqOAzknjPqUSyn4DeMo7F09c0DUMtHEEjyA8kRQ8VM52Gh4OH2JWWjoUTt7hJDCoOLk6gaC8LpAAJztx4rpsPS/l5kkkfc+gWBhGEuaXCGjQ2HLn5LocJjgRMwGl3C/hAB9T5LbxaTtnL5ltaKqjCXEC8W9+SDq0YMQSfRbFDdDXVMhA15T55DuhRD7jSAfJdJUzmqTi38Iz69SwnT6Iii+GyP8AKCxjIBQGHxjmHxGx5rFypNaOrw4qWzocPTJBcM9FnvxuJcYD3jkLD0XSfpvdrNIbp7+ysx+zS2ZauU5bO9CCaBtg4WjS8VZ4c48T+TzXY4B+Hd8hj/i426XXkn/RqtR7om0xJ1gwJ5wux2TsCsym13gcXnwtH8urAHzAtlrmzPztIMZhN4tqweok/E9Cw40Dt4cxB9EZRXKbMxFTJ4cCOIiRodfv1XU4FhdCRFrCzTkLn9ufp8PBLbOXUBkKl1PNMVNWeO7V2VUboCOk+qxTTcDDmecfQfgr17a2zA4ZLka/6el8HLkrY5pR6Ms+LGfsY+xf06avjcxhpXE1HOEnVzQwid0TF4laeP8A1RgKM06NBhZkXNpscO7nXd1EqzbFWiG06VY1GUph24CQIy3wL7p5cFvYzYeEr4Qfw7abmASCyfqbgqueaU+2a8HHji6X9zhMQGS19L5HzujQEZi9+3ZDtpyQRoVp7UwLcMynSc1wa5znbzQHOIgQd0kDPdGYieyyqVbeI4j37Hsth20U8xKN18G1jmxgyf8Ac3Plf7eq43HsIw9ybVjAOgLJtysuyx9R3w2MEQ1lVzpiJIDG6/7lzeMoSHMAgB0RmJgiZORv3WnlzXqHH+mrxxb+WznSwls8/OwWhgabnN3SfmkZ8te8KnE4IsADhBk26ge+6M2UIZvZw4W11H4WRy1Z0ij+Gbz8z+UlP4Y9lMktllFzMMCC7ejXqVS2Q0iYB4Xy5/ha1HDwBIyGh8lU/DXmDBmwTqTRQ4pl/wAYmgAP28dSBAEcBMwn2ZUhxAMyL+l1T8PdtJ5++/oi8FhpdYQDfW8LTDkfcmzJPjfY0vcqxlNYW08ETcLrsTQsTr9boMbPJv2V+fLHIrRVxsc8Ukmbf+lWxYqud4hLcjERLY7zPkvRq2wGPBB7ckD+hNkblEOPzPv20+57rqHUFgls7sNI8s2h+n4rvtUDSQC0OMEC9+U3XT7JwLQIDd0HONepWttTBXmLqvBkBKnWi6r2aYw7SMgNOytw9EDJQpPGqsqVwAoJQ1SoELXqKutXQ9WuhY6jQ+IdKEoUBvglO58pOfAUFaB/1Jstr3UywA2cHA3DhaLefms3ZX6fOFrNLCRTqkh9PQH+ofdb+FoEu3y6GtgReRqT5/RUbQqvqF244U6YF3kS4gWMTkq2tmiEqSRwH+o1fe/hwP2CoJ5bwA+nosXYdAklxzGX598U+0seMRWfu3YyGsnUCZPcmfJaGx6PhHA709AL/T1W7jwqSs4X1HKnCXj/ACC8dT/lNYBd1yRo1v5cZ7clj1MNvSZMFwgmwbAiTFs1diNqEzcRENnh05/dV1HbwDRp2nPTh+Fhz5XPI37A4+L0saiLHYMVA1pIABB4xaSB6cM1n4Cg0MLYzdmDnnHTMo5lUEHW19Ow48OyrbWDhMCwvyjKdRr2VVtaL2Us2YCAeXvVJEseYHiYLZSbcskkfJi2ymo3K7RyJA1zIHVPSqH5QCf+ImR3HVA1aliABMxfOxBRGEBbAsZ9nTmraJRoUKDS4yDPB3Lki31dyRHuFm4FsuFxIjOeKNe2SOZP+J7WUbLktDCoSQTIBBI5iYWvsDZn8TVDR4QI3o0aM+5y7rLpta0+HIAjrrl2XS/ozatOkakkAkt7gTH1TRnQ0cab2eiYekKbRAsBACjWrkXWe/8AU1ENkuA75eapH6goVQfhva6ODgfomckaow2EOxe+qjS4LPwmKlziMt6D5Aj7rSDkiLGvEiKhCTq6i8XVFRBsJJz9UM+qme9RY1AjLqSespNYq8TknRWzSGIa1rQ0tuDvTpDC6R5Gy5D9T7XbuOpMd/NqsozumwYWvc8xoYLB1JXNbcqt+O7fxNZljDWtLg4brhAO8A10kRItnyNWFpUjUHwQ4hjRvPeIc8u3AQBvOAa2HQZ3jvGdFfhj5SVmLlZfTg2jDwVEtdHAQujdU+HRtmRAjWTdB4fBxUdaI+xQ+OcTMGQOOnPorMuSnowrG5JX82V4ujbeaHdPmAyDgIuBFx1VOErm8ggan0Fjrp3RdLE2sBEgZ5gg+WSprAeIakxIOcD1BsuY37M1+4qLwCSG2kgHIcb8rjyVdTEB28CA2IAA4ff+6pw7JBDQXTy1425AKwGYi98udhHOxyUpCtaLdxvFJQ/gncR2JhJQFFDaO84iYOQyzAAGa1cHh7BgNxHTOSM+gQLHRpl5+vZF0XOvAMnWTEZxfurmWJioOLSBBuXW04+n2R/w3EAgxJBmRlwjoclWKLoJ3SSchHS/vimw+Dc4id6dQlYxLEUheJB+sIcOuN4Z8sxGa1K+EJdIvHfjw92VHwwYnlpYWgfRV3QLBnbM3wY3nAQQ3MRlcE6g6TcaSu5wv6JoFrXU2/CfHzMkHvOa5zB7dbhAZa0h4ieEaW0IPoul2B+v8PVIZULabtCCN08J1arYtSRuxeXh5I28HsZtOnutkmZkmSTxKfcIRjK4nOQbymrN4JqJ5NvYIWqqoLK4hVPKUawV7eSnTCluJg4KDFhKAxta0K7E14CwsdjrFFMrZmP2U2sSXf1T9lOls8U2lo09b/4Wls2l4bqdfDXTY8nhKyvPhWSFGO2j8xXM4swTNpBBjzEczYruBh7QuP2jhw1zmk6kATcWkdc47pZTvZTkx+CVGThsRuvgkQbSRIGotwmCRwlaRcWgOa3dEkWENte03EXHmgGbPA3t8uMXtlGWv0RdOg9zA9pyidCCLTcdFVOiiwGvTLXQIsDygSYkWkn6Qq6D4g+IAls26ei0ThjvFwMFwmZ/cZIAGUflDvJkyGzEiJ4yAYs4CAVE7QWRqOEn5c+ASQ/xHcvM/lMmomjZxNMzETMNNuomRxW7gdmkNAdGs35rLcfiPaQ7dbNrXk8T9P8AktnEVy1gAN7c8vfomD1sJOEtaJ7/AFWd/GtDzTNjkCfoFr0HHdFgLCVnbXeM7HtHrrdI0kCS9wapW3Hy0gwBEnOQnrYhz5sAGgSePK2qAfiAGw91yZbb2eXdHYc+AXILtHA2PIeSWhFcgLAV2lzQ8Aj5jMdluNZhmyRTp35A/XRc1tIvFxAmTDbA8ZCp2Ls5uIqFr5BHDr/cKyDpHQ42fwXjR3Oz2NJmjWczXdB3mDlunIdIXQYTaxyqRPLIrnMLsCo0WcSES3CVAbnJDyZfL7nZ0TsQCbFM+sFk0SRmrX1bI2LQWayHq4gIOrjQ0XK5/an6iAkAqdhD9qbXABErOwk1CPVY+DLq75Pyhdds3B7sKN0BbZo4SjZTqslW0mWhXCgkHAG0Fyf6y2eKYNYTJLG7u7I1JcXftyGhmRku/pYRCbY2OKtNzHZOEcxzHMGD2VkTPlXkjyupWJjKwzPA2tzjTuh6e0C1039OskW+iJxuD+EfhvsWGHEzAE5gyDBkEBB4nZ58RYd5tiDe/E9NLcVXS6Zz/cvpYre8Ju3gTn7mO6g2uGu3d0AHLxHXrYjjzWZhiN+5ygk8MrDjYFENe57i0uBIJgaSLaaTqn8K6LKIuqtnIeZSTnFO4RysY5Sc0lKRKOpoYc/tJndiCbZ5ZcoV1F8kMEyIceg6ZX+6Ho4kGznRbhp2spYSoA87rgeGY8yg2E12yeQ8+nRD7RbMRY8eOmSatV0PUxw9B/lU0XCp8QZ7rQ8AC5jMZ5QSOoHcdklTWzHxlPxxHygAHgYunbiX71yYtcnup1qkPdJPhsSdCPfqq3490xumSPm7GOWShWtaQ9eqHffrPO6s2Pj/AIVcF1hcHhcfkJhiWuN2zlFonmTqEq+FbvF8Wi4zvkfMIKVDRlR6Ps/aQMCUXUxbTZeX4XEv3nBryIFuE8L+7qdTblZv7gD0n6HNNaNizRfZ3mMxYbqud2l+p2tnIlchjtu1SbvnjaFlOrnOVqhxpNWxZciK6NzaH6jc7KyF2fhH13X+XUqFPZZL404rstk4ENaAAFTJqOhotyCtl4ANADQt/DU0Lh6a0cMxUmhaQTRpIplFKhSRGKxtLDsNSs9tNo1cYnkBm48hdMo2VymWUsMnq4WVwe1v9X2i2Fo73++qS0dmNv5kdFy2N/1Ix1Sf53wxwpta2O8F3mVshx5P8GaWVG5/qdsIhgrtGXhfAvH7XDoSR3C4nBP3GEOmSDa0QIk5eHIyUTV/VmJqAh+IqPBEEOMgjobLMfU3ZdPMwL6DoBHu6mXjSStGeUk2VYiiWGGneaYM8gJvl5KtzTvERnHKzoM+WvNGUW/M0OAIFpyBmDfKPeii9lx4sy1vK9pE5WlZ0x4khhD/AF/+qSjU2rcw05lJQY18I8kAkHUWiOfVHMhu7I06zP3WVTr8zmdTrr6ox5N3OJHKeeqqoQKNTfYdbg5nIcuP5R+Hqta8GMhoM26jnwWZha/hABnhInOb2gSrJlpINx5Wyg+XkUAPsW0sMIIPiGpGeu7PC0ewhnhgdOVmgZ5iMvJPVrghpMmAW8N7KJHQjyQxqlxzmNCDby5oMWTZL+IhxcSbaRvHldUtxIdvSIkDjbgQOqpNQgEC+8YnkL380RiaTbmzQQMhInPTpdGhVS7J4RzQfmnQkgjpfjYoXGVjx7xEkZn6KTq0xEETBI1N4E8YKFrOk9LLTxcXnPfQ7pKwGoZ+6jRoOqvbTYPE8wOQ4qyowLoP0O6mK5LnAOIhs200PGV0srpaBBWzoaWzwFsYXDwFfTwN4hKvtTD0bVK1NpGm9Lv/ABbJ9FypQbZui6C6FFHAtY0ue4NaLkuMAdSVx+0P9SaNMEUGOqu0JljB5+I+Q6rhts/qGviTNZ5IFw0WY3o0W7mTzVkOPJ96FnmXsd5t7/VJrJZhGh51qvB3R/xbm7qYHIrz3aW1qtd5qVqjnu4uOQ4AZNHIABBz7Kjv9/fBboY4w6M0ptljXE5WHE/YKQaNb8yq76pRKtRWWOpcCmD3DMJBgI4J2g6GU9AKnHd8TSADnkOGk/ZaGFO9BzIbwzcQRpa/3QnwgfuMvLgiKWIptaGFrt6JDgbNsBcHPXP+pc3k43F2WReigv5EJLQO8LNe6NLuy0yKSx2weTFSqBrjmbD1m3ki6leQBaLx5XWVF7mPz9la2AWtzh3Hnf6J6GYSCegGlp7eaL2fU3t4ObzMSJifKRItxQFR3hdwBA7dfJH0HbpETAI6xrzH90r6F7K6rzMTqJtHLJUPZExcZyP789UViKZ3iNbgxeTlprYqMBpcHgweGfrzCAfwAPaIBAgXPWTB72U31gWbt/TLW056BXVWA24RllxVNIhp8QteAbwPCR6opX0FpUQq02hrQJznMidB4en1KGc5TrVJKpJXZwY/ThXuUsreosVjlF1MJ2gkjXN/Eb53PrxVe9wy8kx3RooQSkaDZI1O6beJysptpQpgKeLJZUKZ1VgbCkGp7J1EhHcUoTweib4XG6agCFQSoPqnRWBkcEqlxIRrQCj4hVm9vCDF+P50VYrEaDyTfH5BVSSkqYQ/+do4gaDw2HDNJBjGdUli/hl8jWy4UnT4jAIkHlxkaIowCCCJi55gfdV1hcZxp11j0TgyLaZxpzWV7GDA0R/ycPpBjldaDqQgCYJiROsCB0zWf8azfT+oox7gWuJN27sc8y4cMgfJVSsKK6leHkQDJvunU5jSRMmdEqtYh0x6eU+RQ0uc/wCUi2RGQzidZj1Vzqh1tIiRyzKjAyqu8XNjIBgco00VGLqEQ0gAgDLmBY85lWVa246YvzHS10A90meOa38TFf3MWTpUMUySS6QgiqXvW1snDODXVTuinukbzuOYDeciJ4TrCvwOxKFei8sc4PaQ0b0DeJEgwHGBEm4/bogweVHNAyp/EWrsv9PCqC51QNYCGggbxJM6TAgCTP8AUOSy61MNcQDIBIB4gGAe8T3SVQbTEKqm0qjfVlNGwl28mc7sokx1UCmsBI1OCbfKaU0oBHJTb6RUSoQd1Xuk0gpkxCBCcdE6o30kLRDYpsm83iPQGR2MT1TULzwEDlxN+KVDMh2ZvwmZ5XsTZXYWnEgZN3Rl5i/P6BcVuhmyVWwAA78znnorA+A06g5HUSfta6rqZ53nLz+llJjpBFpBsePIcbSoh0yNGl43xYQXdAJn/PRTADRIqCXgzHii0+c+7p3NAcXEG7IA4nS2tnLPqv3QRa+fLUi3P6J443N0gS6GxFfeMqklIlRK7MUoqkVDgrR2TgWuJfVO7SbG8eJ/awdTroOyzW8kTXrExTafC20cXXlx7z6IgZbtTaPxDA8NNtmNAgAc+J/xkq/+svFP4Q3WtjdMNAJk3k5ydVSd1joJNs7csxr07ZIfFPlxAIIBsY0jLjHX7pXL4Ikb21tmPp4du6SD+8NPh14CXRa5PqucXRV9vgtaLu/ltknIOM79iLk2FrDMLnpQZI2IBWNcqSU7SomMXJpUZTkpiDlNKaUyBB5TJJpUsg6aUkxQsgpSTSkgQ0aNSAQBe+t+dsosiXVyWBogEXBOmcDndU0SJMZwfO26rtxscTaTYdfpY8lx2FyKxLeNuXbXMayrabt65OV45Wj/AAh2G5PIgRzBjPT0zV2HomTIjXpNvK6gYs0CRmZg5+X9/RYVapLiRYSYHATZaFauRIORDouc4zHAWWUCtvEW2wSdsnKZMnY2THroOJK3ChGFxBY15GbhuA63uY7D1Q9N4kZxyzvb30Sqv4ZD3PmpMxQawtGe9IItw8xmFABWIw++yW3LbWvI52HI2t8yzXsIMEEHnI+qtpYtzQQDE8M8oz6WR2y9hVcSC5sbrYEuJ4wQ3jAvEjTVBpexLrsooENpEuAO9vRI/pAbbiZdHISs+VpbaxDJbTpQWUwQHD9xJuefXqsxxSMKEE5TSmlAYm1ynKplWApkyDylKZJEA5KaUyUoEHTJJioEUJ1GUktkNIOuBz+kwk2oYF8yB2skkuWKE0G+A9f/ANAItuvf7eeaSSrfZIlVemIJj9p7Z5cMljBJJb+J0wsk5WOswcyZ5wRH1SSW8BLC0wS6Rkxx72H3KzqqdJVzDHsbRbrMW9uBIDiAXlp6EukfXzPFMkpEkukYZKZJJIMxBJJJQA4U0kkUQZJOkiAZIp0kCDFRcnSUCiCSSSAT/9k="/>
          <p:cNvSpPr>
            <a:spLocks noChangeAspect="1" noChangeArrowheads="1"/>
          </p:cNvSpPr>
          <p:nvPr/>
        </p:nvSpPr>
        <p:spPr bwMode="auto">
          <a:xfrm>
            <a:off x="76200" y="-1181100"/>
            <a:ext cx="1847850" cy="24669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4" name="Picture 8" descr="http://t0.gstatic.com/images?q=tbn:ANd9GcRq1gkqyw9OdnJh1bsqN7UW4T9w-Cpd5ylwvcqYUfrF6W30Cty9BQ"/>
          <p:cNvPicPr>
            <a:picLocks noChangeAspect="1" noChangeArrowheads="1"/>
          </p:cNvPicPr>
          <p:nvPr/>
        </p:nvPicPr>
        <p:blipFill>
          <a:blip r:embed="rId5" cstate="screen"/>
          <a:srcRect/>
          <a:stretch>
            <a:fillRect/>
          </a:stretch>
        </p:blipFill>
        <p:spPr bwMode="auto">
          <a:xfrm>
            <a:off x="2667000" y="4038600"/>
            <a:ext cx="3051926" cy="2286000"/>
          </a:xfrm>
          <a:prstGeom prst="rect">
            <a:avLst/>
          </a:prstGeom>
          <a:noFill/>
        </p:spPr>
      </p:pic>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understand that…</a:t>
            </a:r>
            <a:endParaRPr lang="en-US" dirty="0"/>
          </a:p>
        </p:txBody>
      </p:sp>
      <p:graphicFrame>
        <p:nvGraphicFramePr>
          <p:cNvPr id="4" name="Table 3"/>
          <p:cNvGraphicFramePr>
            <a:graphicFrameLocks noGrp="1"/>
          </p:cNvGraphicFramePr>
          <p:nvPr/>
        </p:nvGraphicFramePr>
        <p:xfrm>
          <a:off x="304800" y="1676400"/>
          <a:ext cx="8458200" cy="4846320"/>
        </p:xfrm>
        <a:graphic>
          <a:graphicData uri="http://schemas.openxmlformats.org/drawingml/2006/table">
            <a:tbl>
              <a:tblPr firstRow="1" bandRow="1">
                <a:tableStyleId>{5C22544A-7EE6-4342-B048-85BDC9FD1C3A}</a:tableStyleId>
              </a:tblPr>
              <a:tblGrid>
                <a:gridCol w="4229100"/>
                <a:gridCol w="4229100"/>
              </a:tblGrid>
              <a:tr h="4572000">
                <a:tc>
                  <a:txBody>
                    <a:bodyPr/>
                    <a:lstStyle/>
                    <a:p>
                      <a:pPr algn="ctr"/>
                      <a:r>
                        <a:rPr kumimoji="0" lang="en-US" sz="2400" b="1" i="1" kern="1200" dirty="0" smtClean="0">
                          <a:solidFill>
                            <a:schemeClr val="tx1"/>
                          </a:solidFill>
                          <a:latin typeface="+mn-lt"/>
                          <a:ea typeface="+mn-ea"/>
                          <a:cs typeface="+mn-cs"/>
                        </a:rPr>
                        <a:t>The ultimate decision on the attire or appearance being appropriate for the ATS to carry out clinical assignments is at the discretion of the ACI supervising the student at the respective venue. In the event of a disagreement between the ACI and the ATS, the ultimate decision will be deferred to the Head Athletic Trainer, Associate Athletic Trainer, and/or the Program Director.</a:t>
                      </a:r>
                      <a:endParaRPr lang="en-US" sz="2400" dirty="0">
                        <a:solidFill>
                          <a:schemeClr val="tx1"/>
                        </a:solidFill>
                      </a:endParaRPr>
                    </a:p>
                  </a:txBody>
                  <a:tcPr/>
                </a:tc>
                <a:tc>
                  <a:txBody>
                    <a:bodyPr/>
                    <a:lstStyle/>
                    <a:p>
                      <a:pPr algn="ctr"/>
                      <a:r>
                        <a:rPr kumimoji="0" lang="en-US" sz="2400" b="1" i="1" kern="1200" dirty="0" smtClean="0">
                          <a:solidFill>
                            <a:schemeClr val="tx1"/>
                          </a:solidFill>
                          <a:latin typeface="+mn-lt"/>
                          <a:ea typeface="+mn-ea"/>
                          <a:cs typeface="+mn-cs"/>
                        </a:rPr>
                        <a:t>No apparel affiliated with high schools, other colleges, professional teams, or any other team/organization other than UWA will be worn in the ATR or when working as an athletic training student at other venues.</a:t>
                      </a:r>
                      <a:endParaRPr lang="en-US" sz="2400" dirty="0">
                        <a:solidFill>
                          <a:schemeClr val="tx1"/>
                        </a:solidFill>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a:t>
            </a:r>
            <a:endParaRPr lang="en-US" dirty="0"/>
          </a:p>
        </p:txBody>
      </p:sp>
      <p:graphicFrame>
        <p:nvGraphicFramePr>
          <p:cNvPr id="4" name="Table 3"/>
          <p:cNvGraphicFramePr>
            <a:graphicFrameLocks noGrp="1"/>
          </p:cNvGraphicFramePr>
          <p:nvPr/>
        </p:nvGraphicFramePr>
        <p:xfrm>
          <a:off x="457200" y="1826052"/>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“A student enrolled in the ATEP is required to attend and actively participate in </a:t>
                      </a:r>
                      <a:r>
                        <a:rPr kumimoji="0" lang="en-US" sz="1800" b="1" i="1" kern="1200" dirty="0" smtClean="0">
                          <a:solidFill>
                            <a:schemeClr val="dk1"/>
                          </a:solidFill>
                          <a:latin typeface="+mn-lt"/>
                          <a:ea typeface="+mn-ea"/>
                          <a:cs typeface="+mn-cs"/>
                        </a:rPr>
                        <a:t>all</a:t>
                      </a:r>
                      <a:r>
                        <a:rPr kumimoji="0" lang="en-US" sz="1800" kern="1200" dirty="0" smtClean="0">
                          <a:solidFill>
                            <a:schemeClr val="dk1"/>
                          </a:solidFill>
                          <a:latin typeface="+mn-lt"/>
                          <a:ea typeface="+mn-ea"/>
                          <a:cs typeface="+mn-cs"/>
                        </a:rPr>
                        <a:t> scheduled/assigned clinical experiences.”</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“Athletic training students may occasionally be absent from clinical assignments… In these instances students are encouraged to provide advance notice to all their   supervising ACI/ATCs”</a:t>
                      </a:r>
                    </a:p>
                    <a:p>
                      <a:endParaRPr kumimoji="0" lang="en-US" sz="1800" kern="1200" dirty="0" smtClean="0">
                        <a:solidFill>
                          <a:schemeClr val="dk1"/>
                        </a:solidFill>
                        <a:latin typeface="+mn-lt"/>
                        <a:ea typeface="+mn-ea"/>
                        <a:cs typeface="+mn-cs"/>
                      </a:endParaRPr>
                    </a:p>
                  </a:txBody>
                  <a:tcPr/>
                </a:tc>
                <a:tc>
                  <a:txBody>
                    <a:bodyPr/>
                    <a:lstStyle/>
                    <a:p>
                      <a:pPr lvl="0">
                        <a:buFont typeface="Arial" pitchFamily="34" charset="0"/>
                        <a:buChar char="•"/>
                      </a:pPr>
                      <a:r>
                        <a:rPr kumimoji="0" lang="en-US" sz="1800" kern="1200" dirty="0" smtClean="0">
                          <a:solidFill>
                            <a:schemeClr val="dk1"/>
                          </a:solidFill>
                          <a:latin typeface="+mn-lt"/>
                          <a:ea typeface="+mn-ea"/>
                          <a:cs typeface="+mn-cs"/>
                        </a:rPr>
                        <a:t>Your clinical assignments are just like a job.  You should not miss just because you want to go do something else instead.</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pPr lvl="0">
                        <a:buFont typeface="Arial" pitchFamily="34" charset="0"/>
                        <a:buChar char="•"/>
                      </a:pPr>
                      <a:r>
                        <a:rPr kumimoji="0" lang="en-US" sz="1800" kern="1200" dirty="0" smtClean="0">
                          <a:solidFill>
                            <a:schemeClr val="dk1"/>
                          </a:solidFill>
                          <a:latin typeface="+mn-lt"/>
                          <a:ea typeface="+mn-ea"/>
                          <a:cs typeface="+mn-cs"/>
                        </a:rPr>
                        <a:t>We understand there are situations where you will not be able to be here.  However, please let us know as soon as possible so other arrangements can be made to cover for you.</a:t>
                      </a:r>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6" name="Table 5"/>
          <p:cNvGraphicFramePr>
            <a:graphicFrameLocks noGrp="1"/>
          </p:cNvGraphicFramePr>
          <p:nvPr/>
        </p:nvGraphicFramePr>
        <p:xfrm>
          <a:off x="457200" y="1600200"/>
          <a:ext cx="8305800" cy="5120640"/>
        </p:xfrm>
        <a:graphic>
          <a:graphicData uri="http://schemas.openxmlformats.org/drawingml/2006/table">
            <a:tbl>
              <a:tblPr firstRow="1" bandRow="1">
                <a:tableStyleId>{5C22544A-7EE6-4342-B048-85BDC9FD1C3A}</a:tableStyleId>
              </a:tblPr>
              <a:tblGrid>
                <a:gridCol w="4152900"/>
                <a:gridCol w="4152900"/>
              </a:tblGrid>
              <a:tr h="364672">
                <a:tc>
                  <a:txBody>
                    <a:bodyPr/>
                    <a:lstStyle/>
                    <a:p>
                      <a:pPr algn="ctr"/>
                      <a:r>
                        <a:rPr lang="en-US" dirty="0" smtClean="0"/>
                        <a:t>Handbook Policy</a:t>
                      </a:r>
                      <a:endParaRPr lang="en-US" dirty="0"/>
                    </a:p>
                  </a:txBody>
                  <a:tcPr/>
                </a:tc>
                <a:tc>
                  <a:txBody>
                    <a:bodyPr/>
                    <a:lstStyle/>
                    <a:p>
                      <a:pPr algn="ctr"/>
                      <a:r>
                        <a:rPr lang="en-US" dirty="0" smtClean="0"/>
                        <a:t>Interpretation</a:t>
                      </a:r>
                      <a:endParaRPr lang="en-US" dirty="0"/>
                    </a:p>
                  </a:txBody>
                  <a:tcPr/>
                </a:tc>
              </a:tr>
              <a:tr h="4740728">
                <a:tc>
                  <a:txBody>
                    <a:bodyPr/>
                    <a:lstStyle/>
                    <a:p>
                      <a:r>
                        <a:rPr kumimoji="0" lang="en-US" sz="1800" kern="1200" dirty="0" smtClean="0">
                          <a:solidFill>
                            <a:schemeClr val="dk1"/>
                          </a:solidFill>
                          <a:latin typeface="+mn-lt"/>
                          <a:ea typeface="+mn-ea"/>
                          <a:cs typeface="+mn-cs"/>
                        </a:rPr>
                        <a:t>“A student working in the capacity of an ATS must wear UWA Athletic Training Issued Apparel, UWA Sport Medicine Club apparel or apparel for a UWA Varsity Athletic team (shirts/pullovers).”</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“Shirts will be tucked in neatly at all times when performing duties as an ATS or when in the athletic training room for any reason </a:t>
                      </a:r>
                      <a:r>
                        <a:rPr kumimoji="0" lang="en-US" sz="1800" b="1" kern="1200" dirty="0" smtClean="0">
                          <a:solidFill>
                            <a:schemeClr val="dk1"/>
                          </a:solidFill>
                          <a:latin typeface="+mn-lt"/>
                          <a:ea typeface="+mn-ea"/>
                          <a:cs typeface="+mn-cs"/>
                        </a:rPr>
                        <a:t>(no exceptions)</a:t>
                      </a:r>
                      <a:r>
                        <a:rPr kumimoji="0" lang="en-US" sz="1800" kern="1200" dirty="0" smtClean="0">
                          <a:solidFill>
                            <a:schemeClr val="dk1"/>
                          </a:solidFill>
                          <a:latin typeface="+mn-lt"/>
                          <a:ea typeface="+mn-ea"/>
                          <a:cs typeface="+mn-cs"/>
                        </a:rPr>
                        <a:t>.”</a:t>
                      </a:r>
                    </a:p>
                    <a:p>
                      <a:r>
                        <a:rPr kumimoji="0" lang="en-US" sz="1800" kern="1200" dirty="0" smtClean="0">
                          <a:solidFill>
                            <a:schemeClr val="dk1"/>
                          </a:solidFill>
                          <a:latin typeface="+mn-lt"/>
                          <a:ea typeface="+mn-ea"/>
                          <a:cs typeface="+mn-cs"/>
                        </a:rPr>
                        <a:t> </a:t>
                      </a:r>
                    </a:p>
                  </a:txBody>
                  <a:tcPr/>
                </a:tc>
                <a:tc>
                  <a:txBody>
                    <a:bodyPr/>
                    <a:lstStyle/>
                    <a:p>
                      <a:r>
                        <a:rPr kumimoji="0" lang="en-US" sz="1800" b="1" u="sng" kern="1200" dirty="0" smtClean="0">
                          <a:solidFill>
                            <a:schemeClr val="dk1"/>
                          </a:solidFill>
                          <a:latin typeface="+mn-lt"/>
                          <a:ea typeface="+mn-ea"/>
                          <a:cs typeface="+mn-cs"/>
                        </a:rPr>
                        <a:t>Shirts/Polo’s</a:t>
                      </a:r>
                      <a:endParaRPr kumimoji="0" lang="en-US" sz="1800" b="1"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Acceptable attire includes:</a:t>
                      </a:r>
                    </a:p>
                    <a:p>
                      <a:pPr lvl="1">
                        <a:buFont typeface="Arial" pitchFamily="34" charset="0"/>
                        <a:buChar char="•"/>
                      </a:pPr>
                      <a:r>
                        <a:rPr kumimoji="0" lang="en-US" sz="1800" kern="1200" dirty="0" smtClean="0">
                          <a:solidFill>
                            <a:schemeClr val="dk1"/>
                          </a:solidFill>
                          <a:latin typeface="+mn-lt"/>
                          <a:ea typeface="+mn-ea"/>
                          <a:cs typeface="+mn-cs"/>
                        </a:rPr>
                        <a:t>UWA or AT </a:t>
                      </a:r>
                      <a:r>
                        <a:rPr kumimoji="0" lang="en-US" sz="1800" kern="1200" dirty="0" err="1" smtClean="0">
                          <a:solidFill>
                            <a:schemeClr val="dk1"/>
                          </a:solidFill>
                          <a:latin typeface="+mn-lt"/>
                          <a:ea typeface="+mn-ea"/>
                          <a:cs typeface="+mn-cs"/>
                        </a:rPr>
                        <a:t>polos</a:t>
                      </a:r>
                      <a:r>
                        <a:rPr kumimoji="0" lang="en-US" sz="1800" kern="1200" dirty="0" smtClean="0">
                          <a:solidFill>
                            <a:schemeClr val="dk1"/>
                          </a:solidFill>
                          <a:latin typeface="+mn-lt"/>
                          <a:ea typeface="+mn-ea"/>
                          <a:cs typeface="+mn-cs"/>
                        </a:rPr>
                        <a:t>/game shirts</a:t>
                      </a:r>
                    </a:p>
                    <a:p>
                      <a:pPr lvl="1">
                        <a:buFont typeface="Arial" pitchFamily="34" charset="0"/>
                        <a:buChar char="•"/>
                      </a:pPr>
                      <a:r>
                        <a:rPr kumimoji="0" lang="en-US" sz="1800" kern="1200" dirty="0" smtClean="0">
                          <a:solidFill>
                            <a:schemeClr val="dk1"/>
                          </a:solidFill>
                          <a:latin typeface="+mn-lt"/>
                          <a:ea typeface="+mn-ea"/>
                          <a:cs typeface="+mn-cs"/>
                        </a:rPr>
                        <a:t>UWA AT T-shirts</a:t>
                      </a:r>
                    </a:p>
                    <a:p>
                      <a:pPr lvl="1">
                        <a:buFont typeface="Arial" pitchFamily="34" charset="0"/>
                        <a:buChar char="•"/>
                      </a:pPr>
                      <a:r>
                        <a:rPr kumimoji="0" lang="en-US" sz="1800" kern="1200" dirty="0" smtClean="0">
                          <a:solidFill>
                            <a:schemeClr val="dk1"/>
                          </a:solidFill>
                          <a:latin typeface="+mn-lt"/>
                          <a:ea typeface="+mn-ea"/>
                          <a:cs typeface="+mn-cs"/>
                        </a:rPr>
                        <a:t>SMC, NATA, SEATA, etc T-shirts</a:t>
                      </a:r>
                    </a:p>
                    <a:p>
                      <a:pPr lvl="1">
                        <a:buFont typeface="Arial" pitchFamily="34" charset="0"/>
                        <a:buChar char="•"/>
                      </a:pPr>
                      <a:r>
                        <a:rPr kumimoji="0" lang="en-US" sz="1800" kern="1200" dirty="0" smtClean="0">
                          <a:solidFill>
                            <a:schemeClr val="dk1"/>
                          </a:solidFill>
                          <a:latin typeface="+mn-lt"/>
                          <a:ea typeface="+mn-ea"/>
                          <a:cs typeface="+mn-cs"/>
                        </a:rPr>
                        <a:t>UWA T-shirts in red, white, or gray</a:t>
                      </a:r>
                    </a:p>
                    <a:p>
                      <a:pPr lvl="1">
                        <a:buFont typeface="Arial" pitchFamily="34" charset="0"/>
                        <a:buChar char="•"/>
                      </a:pPr>
                      <a:r>
                        <a:rPr kumimoji="0" lang="en-US" sz="1800" kern="1200" dirty="0" smtClean="0">
                          <a:solidFill>
                            <a:schemeClr val="dk1"/>
                          </a:solidFill>
                          <a:latin typeface="+mn-lt"/>
                          <a:ea typeface="+mn-ea"/>
                          <a:cs typeface="+mn-cs"/>
                        </a:rPr>
                        <a:t>Adidas shirts in red, white, or gray</a:t>
                      </a:r>
                    </a:p>
                    <a:p>
                      <a:pPr lvl="1">
                        <a:buFont typeface="Arial" pitchFamily="34" charset="0"/>
                        <a:buNone/>
                      </a:pPr>
                      <a:endParaRPr kumimoji="0" lang="en-US" sz="1800" kern="1200" dirty="0" smtClean="0">
                        <a:solidFill>
                          <a:schemeClr val="dk1"/>
                        </a:solidFill>
                        <a:latin typeface="+mn-lt"/>
                        <a:ea typeface="+mn-ea"/>
                        <a:cs typeface="+mn-cs"/>
                      </a:endParaRPr>
                    </a:p>
                    <a:p>
                      <a:pPr lvl="0">
                        <a:buFont typeface="Arial" pitchFamily="34" charset="0"/>
                        <a:buChar char="•"/>
                      </a:pPr>
                      <a:r>
                        <a:rPr kumimoji="0" lang="en-US" sz="1800" kern="1200" dirty="0" smtClean="0">
                          <a:solidFill>
                            <a:schemeClr val="dk1"/>
                          </a:solidFill>
                          <a:latin typeface="+mn-lt"/>
                          <a:ea typeface="+mn-ea"/>
                          <a:cs typeface="+mn-cs"/>
                        </a:rPr>
                        <a:t>No rips, tears, holes, snags, frays or stains</a:t>
                      </a:r>
                    </a:p>
                    <a:p>
                      <a:pPr lvl="0">
                        <a:buFont typeface="Arial" pitchFamily="34" charset="0"/>
                        <a:buChar char="•"/>
                      </a:pPr>
                      <a:r>
                        <a:rPr kumimoji="0" lang="en-US" sz="1800" kern="1200" dirty="0" smtClean="0">
                          <a:solidFill>
                            <a:schemeClr val="dk1"/>
                          </a:solidFill>
                          <a:latin typeface="+mn-lt"/>
                          <a:ea typeface="+mn-ea"/>
                          <a:cs typeface="+mn-cs"/>
                        </a:rPr>
                        <a:t>Game shirts must be worn during Physician’s Clinic, Game Days and/or clinical rotations at sites other than UWA (general medical rotations, surgeries, etc)</a:t>
                      </a:r>
                    </a:p>
                    <a:p>
                      <a:pPr lvl="0">
                        <a:buFont typeface="Arial" pitchFamily="34" charset="0"/>
                        <a:buChar char="•"/>
                      </a:pPr>
                      <a:r>
                        <a:rPr kumimoji="0" lang="en-US" sz="1800" kern="1200" dirty="0" smtClean="0">
                          <a:solidFill>
                            <a:schemeClr val="dk1"/>
                          </a:solidFill>
                          <a:latin typeface="+mn-lt"/>
                          <a:ea typeface="+mn-ea"/>
                          <a:cs typeface="+mn-cs"/>
                        </a:rPr>
                        <a:t>All shirts must</a:t>
                      </a:r>
                      <a:r>
                        <a:rPr kumimoji="0" lang="en-US" sz="1800" kern="1200" baseline="0" dirty="0" smtClean="0">
                          <a:solidFill>
                            <a:schemeClr val="dk1"/>
                          </a:solidFill>
                          <a:latin typeface="+mn-lt"/>
                          <a:ea typeface="+mn-ea"/>
                          <a:cs typeface="+mn-cs"/>
                        </a:rPr>
                        <a:t> have sleeves and must be tucked in.</a:t>
                      </a:r>
                      <a:endParaRPr kumimoji="0" lang="en-US" sz="1800" kern="1200" dirty="0" smtClean="0">
                        <a:solidFill>
                          <a:schemeClr val="dk1"/>
                        </a:solidFill>
                        <a:latin typeface="+mn-lt"/>
                        <a:ea typeface="+mn-ea"/>
                        <a:cs typeface="+mn-cs"/>
                      </a:endParaRPr>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graphicFrame>
        <p:nvGraphicFramePr>
          <p:cNvPr id="4" name="Table 3"/>
          <p:cNvGraphicFramePr>
            <a:graphicFrameLocks noGrp="1"/>
          </p:cNvGraphicFramePr>
          <p:nvPr/>
        </p:nvGraphicFramePr>
        <p:xfrm>
          <a:off x="457200" y="1826052"/>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“Records of absences and </a:t>
                      </a:r>
                      <a:r>
                        <a:rPr kumimoji="0" lang="en-US" sz="1800" kern="1200" dirty="0" err="1" smtClean="0">
                          <a:solidFill>
                            <a:schemeClr val="dk1"/>
                          </a:solidFill>
                          <a:latin typeface="+mn-lt"/>
                          <a:ea typeface="+mn-ea"/>
                          <a:cs typeface="+mn-cs"/>
                        </a:rPr>
                        <a:t>tardies</a:t>
                      </a:r>
                      <a:r>
                        <a:rPr kumimoji="0" lang="en-US" sz="1800" kern="1200" dirty="0" smtClean="0">
                          <a:solidFill>
                            <a:schemeClr val="dk1"/>
                          </a:solidFill>
                          <a:latin typeface="+mn-lt"/>
                          <a:ea typeface="+mn-ea"/>
                          <a:cs typeface="+mn-cs"/>
                        </a:rPr>
                        <a:t> will become a part of the student’s permanent record.  Any student who is tardy or absent from assigned clinical experiences will be reprimanded by the following guidelines:</a:t>
                      </a:r>
                    </a:p>
                    <a:p>
                      <a:endParaRPr kumimoji="0" lang="en-US" sz="1800" kern="1200" dirty="0" smtClean="0">
                        <a:solidFill>
                          <a:schemeClr val="dk1"/>
                        </a:solidFill>
                        <a:latin typeface="+mn-lt"/>
                        <a:ea typeface="+mn-ea"/>
                        <a:cs typeface="+mn-cs"/>
                      </a:endParaRPr>
                    </a:p>
                    <a:p>
                      <a:endParaRPr kumimoji="0" lang="en-US" sz="1800" kern="1200" dirty="0" smtClean="0">
                        <a:solidFill>
                          <a:schemeClr val="dk1"/>
                        </a:solidFill>
                        <a:latin typeface="+mn-lt"/>
                        <a:ea typeface="+mn-ea"/>
                        <a:cs typeface="+mn-cs"/>
                      </a:endParaRPr>
                    </a:p>
                    <a:p>
                      <a:endParaRPr kumimoji="0" lang="en-US" sz="1800" kern="1200" dirty="0" smtClean="0">
                        <a:solidFill>
                          <a:schemeClr val="dk1"/>
                        </a:solidFill>
                        <a:latin typeface="+mn-lt"/>
                        <a:ea typeface="+mn-ea"/>
                        <a:cs typeface="+mn-cs"/>
                      </a:endParaRPr>
                    </a:p>
                    <a:p>
                      <a:r>
                        <a:rPr kumimoji="0" lang="en-US" sz="1800" kern="1200" dirty="0" smtClean="0">
                          <a:solidFill>
                            <a:schemeClr val="dk1"/>
                          </a:solidFill>
                          <a:latin typeface="+mn-lt"/>
                          <a:ea typeface="+mn-ea"/>
                          <a:cs typeface="+mn-cs"/>
                          <a:hlinkClick r:id="rId2" action="ppaction://hlinkfile"/>
                        </a:rPr>
                        <a:t>T:\Whitney Smith\Absence Record.docx</a:t>
                      </a:r>
                      <a:endParaRPr kumimoji="0" lang="en-US" sz="1800" kern="1200" dirty="0" smtClean="0">
                        <a:solidFill>
                          <a:schemeClr val="dk1"/>
                        </a:solidFill>
                        <a:latin typeface="+mn-lt"/>
                        <a:ea typeface="+mn-ea"/>
                        <a:cs typeface="+mn-cs"/>
                      </a:endParaRPr>
                    </a:p>
                  </a:txBody>
                  <a:tcPr/>
                </a:tc>
                <a:tc>
                  <a:txBody>
                    <a:bodyPr/>
                    <a:lstStyle/>
                    <a:p>
                      <a:pPr lvl="0">
                        <a:buFont typeface="Arial" pitchFamily="34" charset="0"/>
                        <a:buChar char="•"/>
                      </a:pPr>
                      <a:r>
                        <a:rPr kumimoji="0" lang="en-US" sz="1800" kern="1200" dirty="0" smtClean="0">
                          <a:solidFill>
                            <a:schemeClr val="dk1"/>
                          </a:solidFill>
                          <a:latin typeface="+mn-lt"/>
                          <a:ea typeface="+mn-ea"/>
                          <a:cs typeface="+mn-cs"/>
                        </a:rPr>
                        <a:t>Each ACI will keep track of their individual student’s absences.  A record of these absences will be filed in the student’s chart at the end of the semester</a:t>
                      </a:r>
                    </a:p>
                    <a:p>
                      <a:r>
                        <a:rPr kumimoji="0" lang="en-US" sz="1800" kern="1200" dirty="0" smtClean="0">
                          <a:solidFill>
                            <a:schemeClr val="dk1"/>
                          </a:solidFill>
                          <a:latin typeface="+mn-lt"/>
                          <a:ea typeface="+mn-ea"/>
                          <a:cs typeface="+mn-cs"/>
                        </a:rPr>
                        <a:t> </a:t>
                      </a:r>
                    </a:p>
                    <a:p>
                      <a:pPr>
                        <a:buFont typeface="Arial" pitchFamily="34" charset="0"/>
                        <a:buChar char="•"/>
                      </a:pPr>
                      <a:r>
                        <a:rPr kumimoji="0" lang="en-US" sz="1800" kern="1200" dirty="0" smtClean="0">
                          <a:solidFill>
                            <a:schemeClr val="dk1"/>
                          </a:solidFill>
                          <a:latin typeface="+mn-lt"/>
                          <a:ea typeface="+mn-ea"/>
                          <a:cs typeface="+mn-cs"/>
                        </a:rPr>
                        <a:t>Additionally, every two </a:t>
                      </a:r>
                      <a:r>
                        <a:rPr kumimoji="0" lang="en-US" sz="1800" kern="1200" dirty="0" err="1" smtClean="0">
                          <a:solidFill>
                            <a:schemeClr val="dk1"/>
                          </a:solidFill>
                          <a:latin typeface="+mn-lt"/>
                          <a:ea typeface="+mn-ea"/>
                          <a:cs typeface="+mn-cs"/>
                        </a:rPr>
                        <a:t>tardies</a:t>
                      </a:r>
                      <a:r>
                        <a:rPr kumimoji="0" lang="en-US" sz="1800" kern="1200" dirty="0" smtClean="0">
                          <a:solidFill>
                            <a:schemeClr val="dk1"/>
                          </a:solidFill>
                          <a:latin typeface="+mn-lt"/>
                          <a:ea typeface="+mn-ea"/>
                          <a:cs typeface="+mn-cs"/>
                        </a:rPr>
                        <a:t> will count as one absence.  However, it is at the discretion of the supervising ACI as to what will be considered tardy vs. absent.  </a:t>
                      </a:r>
                      <a:r>
                        <a:rPr kumimoji="0" lang="en-US" sz="1800" kern="1200" dirty="0" err="1" smtClean="0">
                          <a:solidFill>
                            <a:schemeClr val="dk1"/>
                          </a:solidFill>
                          <a:latin typeface="+mn-lt"/>
                          <a:ea typeface="+mn-ea"/>
                          <a:cs typeface="+mn-cs"/>
                        </a:rPr>
                        <a:t>ie</a:t>
                      </a:r>
                      <a:r>
                        <a:rPr kumimoji="0" lang="en-US" sz="1800" kern="1200" dirty="0" smtClean="0">
                          <a:solidFill>
                            <a:schemeClr val="dk1"/>
                          </a:solidFill>
                          <a:latin typeface="+mn-lt"/>
                          <a:ea typeface="+mn-ea"/>
                          <a:cs typeface="+mn-cs"/>
                        </a:rPr>
                        <a:t>: if a student arrives 45 minutes late, the ACI may choose to count them absent rather than just tardy</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Absence Policy</a:t>
            </a: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smtClean="0">
                <a:solidFill>
                  <a:schemeClr val="dk1"/>
                </a:solidFill>
              </a:rPr>
              <a:t>First Absence</a:t>
            </a:r>
            <a:r>
              <a:rPr lang="en-US" dirty="0" smtClean="0">
                <a:solidFill>
                  <a:schemeClr val="dk1"/>
                </a:solidFill>
              </a:rPr>
              <a:t>:  the student will receive a warning and the policy will be reiterated to them.</a:t>
            </a:r>
          </a:p>
          <a:p>
            <a:pPr lvl="0"/>
            <a:r>
              <a:rPr lang="en-US" b="1" dirty="0" smtClean="0">
                <a:solidFill>
                  <a:schemeClr val="dk1"/>
                </a:solidFill>
              </a:rPr>
              <a:t>Second Absence</a:t>
            </a:r>
            <a:r>
              <a:rPr lang="en-US" dirty="0" smtClean="0">
                <a:solidFill>
                  <a:schemeClr val="dk1"/>
                </a:solidFill>
              </a:rPr>
              <a:t>: the student will be assigned an additional one week rotation in morning treatment/rehabilitation.</a:t>
            </a:r>
          </a:p>
          <a:p>
            <a:pPr lvl="0"/>
            <a:r>
              <a:rPr lang="en-US" b="1" dirty="0" smtClean="0">
                <a:solidFill>
                  <a:schemeClr val="dk1"/>
                </a:solidFill>
              </a:rPr>
              <a:t>Third Absence</a:t>
            </a:r>
            <a:r>
              <a:rPr lang="en-US" dirty="0" smtClean="0">
                <a:solidFill>
                  <a:schemeClr val="dk1"/>
                </a:solidFill>
              </a:rPr>
              <a:t>: the student will be suspended from clinical experiences for 1 calendar week</a:t>
            </a:r>
            <a:r>
              <a:rPr lang="en-US" i="1" dirty="0" smtClean="0">
                <a:solidFill>
                  <a:schemeClr val="dk1"/>
                </a:solidFill>
              </a:rPr>
              <a:t>.</a:t>
            </a:r>
            <a:r>
              <a:rPr lang="en-US" dirty="0" smtClean="0">
                <a:solidFill>
                  <a:schemeClr val="dk1"/>
                </a:solidFill>
              </a:rPr>
              <a:t>  At no time will the student be allowed to participate in any athletic training events or clinical experiences on campus during this week.</a:t>
            </a:r>
          </a:p>
          <a:p>
            <a:pPr lvl="0"/>
            <a:r>
              <a:rPr lang="en-US" b="1" dirty="0" smtClean="0">
                <a:solidFill>
                  <a:schemeClr val="dk1"/>
                </a:solidFill>
              </a:rPr>
              <a:t>Fourth Absence</a:t>
            </a:r>
            <a:r>
              <a:rPr lang="en-US" dirty="0" smtClean="0">
                <a:solidFill>
                  <a:schemeClr val="dk1"/>
                </a:solidFill>
              </a:rPr>
              <a:t>: the student will be removed from primary sport(s) assignments and fulfill all clinical experience hours within the Athletic Training Facility at hours approved by the ATEP staff.</a:t>
            </a:r>
          </a:p>
          <a:p>
            <a:pPr lvl="0"/>
            <a:r>
              <a:rPr lang="en-US" b="1" dirty="0" smtClean="0">
                <a:solidFill>
                  <a:schemeClr val="dk1"/>
                </a:solidFill>
              </a:rPr>
              <a:t>Fifth Absence</a:t>
            </a:r>
            <a:r>
              <a:rPr lang="en-US" dirty="0" smtClean="0">
                <a:solidFill>
                  <a:schemeClr val="dk1"/>
                </a:solidFill>
              </a:rPr>
              <a:t>: the student will be removed from all clinical experiences and fail their clinical experiences course </a:t>
            </a:r>
          </a:p>
          <a:p>
            <a:r>
              <a:rPr lang="en-US" dirty="0" smtClean="0">
                <a:solidFill>
                  <a:schemeClr val="dk1"/>
                </a:solidFill>
              </a:rPr>
              <a:t>In all cases a record of this negligence will be placed in the student’s permanent folder which will factor in to consideration for continuance in the program.”</a:t>
            </a:r>
          </a:p>
          <a:p>
            <a:endParaRPr lang="en-US" dirty="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Punctuality </a:t>
            </a:r>
            <a:endParaRPr lang="en-US" dirty="0"/>
          </a:p>
        </p:txBody>
      </p:sp>
      <p:graphicFrame>
        <p:nvGraphicFramePr>
          <p:cNvPr id="4" name="Table 3"/>
          <p:cNvGraphicFramePr>
            <a:graphicFrameLocks noGrp="1"/>
          </p:cNvGraphicFramePr>
          <p:nvPr/>
        </p:nvGraphicFramePr>
        <p:xfrm>
          <a:off x="457200" y="1826052"/>
          <a:ext cx="8305800" cy="4602480"/>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“Students are expected to be ready to initiate the clinical assignment at the designated time.  Those students not ready, including appropriate dress and equipment, to initiate the clinical assignment as described will be considered tardy.”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“Students should be where assigned on time or early.  If anything, be five minutes early.”</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“When anticipating arriving late, call immediately.”</a:t>
                      </a:r>
                      <a:endParaRPr kumimoji="0" lang="en-US" sz="1800" kern="1200" dirty="0">
                        <a:solidFill>
                          <a:schemeClr val="dk1"/>
                        </a:solidFill>
                        <a:latin typeface="+mn-lt"/>
                        <a:ea typeface="+mn-ea"/>
                        <a:cs typeface="+mn-cs"/>
                      </a:endParaRPr>
                    </a:p>
                  </a:txBody>
                  <a:tcPr/>
                </a:tc>
                <a:tc>
                  <a:txBody>
                    <a:bodyPr/>
                    <a:lstStyle/>
                    <a:p>
                      <a:pPr lvl="0"/>
                      <a:r>
                        <a:rPr kumimoji="0" lang="en-US" sz="1800" kern="1200" dirty="0" smtClean="0">
                          <a:solidFill>
                            <a:schemeClr val="dk1"/>
                          </a:solidFill>
                          <a:latin typeface="+mn-lt"/>
                          <a:ea typeface="+mn-ea"/>
                          <a:cs typeface="+mn-cs"/>
                        </a:rPr>
                        <a:t>Be ready to work at the time your ACI has designated for you to be there.</a:t>
                      </a:r>
                    </a:p>
                    <a:p>
                      <a:pPr lvl="0"/>
                      <a:r>
                        <a:rPr kumimoji="0" lang="en-US" sz="1800" kern="1200" dirty="0" smtClean="0">
                          <a:solidFill>
                            <a:schemeClr val="dk1"/>
                          </a:solidFill>
                          <a:latin typeface="+mn-lt"/>
                          <a:ea typeface="+mn-ea"/>
                          <a:cs typeface="+mn-cs"/>
                        </a:rPr>
                        <a:t>Plan to eat, change clothes, etc, ahead of time so that you are </a:t>
                      </a:r>
                      <a:r>
                        <a:rPr kumimoji="0" lang="en-US" sz="1800" u="sng" kern="1200" dirty="0" smtClean="0">
                          <a:solidFill>
                            <a:schemeClr val="dk1"/>
                          </a:solidFill>
                          <a:latin typeface="+mn-lt"/>
                          <a:ea typeface="+mn-ea"/>
                          <a:cs typeface="+mn-cs"/>
                        </a:rPr>
                        <a:t>ready to work</a:t>
                      </a:r>
                      <a:r>
                        <a:rPr kumimoji="0" lang="en-US" sz="1800" kern="1200" dirty="0" smtClean="0">
                          <a:solidFill>
                            <a:schemeClr val="dk1"/>
                          </a:solidFill>
                          <a:latin typeface="+mn-lt"/>
                          <a:ea typeface="+mn-ea"/>
                          <a:cs typeface="+mn-cs"/>
                        </a:rPr>
                        <a:t> when you walk in.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pPr lvl="0"/>
                      <a:r>
                        <a:rPr kumimoji="0" lang="en-US" sz="1800" kern="1200" dirty="0" smtClean="0">
                          <a:solidFill>
                            <a:schemeClr val="dk1"/>
                          </a:solidFill>
                          <a:latin typeface="+mn-lt"/>
                          <a:ea typeface="+mn-ea"/>
                          <a:cs typeface="+mn-cs"/>
                        </a:rPr>
                        <a:t>Athletes often arrive early.  You should be there </a:t>
                      </a:r>
                      <a:r>
                        <a:rPr kumimoji="0" lang="en-US" sz="1800" u="sng" kern="1200" dirty="0" smtClean="0">
                          <a:solidFill>
                            <a:schemeClr val="dk1"/>
                          </a:solidFill>
                          <a:latin typeface="+mn-lt"/>
                          <a:ea typeface="+mn-ea"/>
                          <a:cs typeface="+mn-cs"/>
                        </a:rPr>
                        <a:t>before</a:t>
                      </a:r>
                      <a:r>
                        <a:rPr kumimoji="0" lang="en-US" sz="1800" kern="1200" dirty="0" smtClean="0">
                          <a:solidFill>
                            <a:schemeClr val="dk1"/>
                          </a:solidFill>
                          <a:latin typeface="+mn-lt"/>
                          <a:ea typeface="+mn-ea"/>
                          <a:cs typeface="+mn-cs"/>
                        </a:rPr>
                        <a:t> they arrive.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 </a:t>
                      </a:r>
                    </a:p>
                    <a:p>
                      <a:r>
                        <a:rPr kumimoji="0" lang="en-US" sz="1800" kern="1200" dirty="0" smtClean="0">
                          <a:solidFill>
                            <a:schemeClr val="dk1"/>
                          </a:solidFill>
                          <a:latin typeface="+mn-lt"/>
                          <a:ea typeface="+mn-ea"/>
                          <a:cs typeface="+mn-cs"/>
                        </a:rPr>
                        <a:t>If we do not know about it, you will be considered absent/tardy.</a:t>
                      </a:r>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Conduct</a:t>
            </a:r>
            <a:endParaRPr lang="en-US" dirty="0"/>
          </a:p>
        </p:txBody>
      </p:sp>
      <p:graphicFrame>
        <p:nvGraphicFramePr>
          <p:cNvPr id="4" name="Table 3"/>
          <p:cNvGraphicFramePr>
            <a:graphicFrameLocks noGrp="1"/>
          </p:cNvGraphicFramePr>
          <p:nvPr/>
        </p:nvGraphicFramePr>
        <p:xfrm>
          <a:off x="457200" y="1752600"/>
          <a:ext cx="8305800" cy="4769704"/>
        </p:xfrm>
        <a:graphic>
          <a:graphicData uri="http://schemas.openxmlformats.org/drawingml/2006/table">
            <a:tbl>
              <a:tblPr firstRow="1" bandRow="1">
                <a:tableStyleId>{5C22544A-7EE6-4342-B048-85BDC9FD1C3A}</a:tableStyleId>
              </a:tblPr>
              <a:tblGrid>
                <a:gridCol w="4152900"/>
                <a:gridCol w="4152900"/>
              </a:tblGrid>
              <a:tr h="366176">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4373464">
                <a:tc>
                  <a:txBody>
                    <a:bodyPr/>
                    <a:lstStyle/>
                    <a:p>
                      <a:r>
                        <a:rPr kumimoji="0" lang="en-US" sz="1800" kern="1200" dirty="0" smtClean="0">
                          <a:solidFill>
                            <a:schemeClr val="dk1"/>
                          </a:solidFill>
                          <a:latin typeface="+mn-lt"/>
                          <a:ea typeface="+mn-ea"/>
                          <a:cs typeface="+mn-cs"/>
                        </a:rPr>
                        <a:t>““Personal business should not be conducted in the athletic training room.  This can and will hamper the function of the staff or patient/athlete care.”</a:t>
                      </a:r>
                    </a:p>
                    <a:p>
                      <a:r>
                        <a:rPr kumimoji="0" lang="en-US" sz="1800" kern="1200" dirty="0" smtClean="0">
                          <a:solidFill>
                            <a:schemeClr val="dk1"/>
                          </a:solidFill>
                          <a:latin typeface="+mn-lt"/>
                          <a:ea typeface="+mn-ea"/>
                          <a:cs typeface="+mn-cs"/>
                        </a:rPr>
                        <a:t> </a:t>
                      </a:r>
                      <a:endParaRPr kumimoji="0" lang="en-US" sz="1800" kern="1200" dirty="0">
                        <a:solidFill>
                          <a:schemeClr val="dk1"/>
                        </a:solidFill>
                        <a:latin typeface="+mn-lt"/>
                        <a:ea typeface="+mn-ea"/>
                        <a:cs typeface="+mn-cs"/>
                      </a:endParaRPr>
                    </a:p>
                  </a:txBody>
                  <a:tcPr/>
                </a:tc>
                <a:tc>
                  <a:txBody>
                    <a:bodyPr/>
                    <a:lstStyle/>
                    <a:p>
                      <a:pPr lvl="0">
                        <a:buFont typeface="Arial" pitchFamily="34" charset="0"/>
                        <a:buChar char="•"/>
                      </a:pPr>
                      <a:r>
                        <a:rPr kumimoji="0" lang="en-US" sz="1800" kern="1200" dirty="0" smtClean="0">
                          <a:solidFill>
                            <a:schemeClr val="dk1"/>
                          </a:solidFill>
                          <a:latin typeface="+mn-lt"/>
                          <a:ea typeface="+mn-ea"/>
                          <a:cs typeface="+mn-cs"/>
                        </a:rPr>
                        <a:t>No computers shall be used for purposes other than athletic training related (i.e. </a:t>
                      </a:r>
                      <a:r>
                        <a:rPr kumimoji="0" lang="en-US" sz="1800" kern="1200" dirty="0" err="1" smtClean="0">
                          <a:solidFill>
                            <a:schemeClr val="dk1"/>
                          </a:solidFill>
                          <a:latin typeface="+mn-lt"/>
                          <a:ea typeface="+mn-ea"/>
                          <a:cs typeface="+mn-cs"/>
                        </a:rPr>
                        <a:t>Facebook</a:t>
                      </a:r>
                      <a:r>
                        <a:rPr kumimoji="0" lang="en-US" sz="1800" kern="1200" dirty="0" smtClean="0">
                          <a:solidFill>
                            <a:schemeClr val="dk1"/>
                          </a:solidFill>
                          <a:latin typeface="+mn-lt"/>
                          <a:ea typeface="+mn-ea"/>
                          <a:cs typeface="+mn-cs"/>
                        </a:rPr>
                        <a:t>, </a:t>
                      </a:r>
                      <a:r>
                        <a:rPr kumimoji="0" lang="en-US" sz="1800" kern="1200" dirty="0" err="1" smtClean="0">
                          <a:solidFill>
                            <a:schemeClr val="dk1"/>
                          </a:solidFill>
                          <a:latin typeface="+mn-lt"/>
                          <a:ea typeface="+mn-ea"/>
                          <a:cs typeface="+mn-cs"/>
                        </a:rPr>
                        <a:t>Youtube</a:t>
                      </a:r>
                      <a:r>
                        <a:rPr kumimoji="0" lang="en-US" sz="1800" kern="1200" dirty="0" smtClean="0">
                          <a:solidFill>
                            <a:schemeClr val="dk1"/>
                          </a:solidFill>
                          <a:latin typeface="+mn-lt"/>
                          <a:ea typeface="+mn-ea"/>
                          <a:cs typeface="+mn-cs"/>
                        </a:rPr>
                        <a:t>, personal email)  </a:t>
                      </a:r>
                    </a:p>
                    <a:p>
                      <a:pPr lvl="0">
                        <a:buFont typeface="Arial" pitchFamily="34" charset="0"/>
                        <a:buChar char="•"/>
                      </a:pPr>
                      <a:r>
                        <a:rPr kumimoji="0" lang="en-US" sz="1800" kern="1200" dirty="0" smtClean="0">
                          <a:solidFill>
                            <a:schemeClr val="dk1"/>
                          </a:solidFill>
                          <a:latin typeface="+mn-lt"/>
                          <a:ea typeface="+mn-ea"/>
                          <a:cs typeface="+mn-cs"/>
                        </a:rPr>
                        <a:t>Cell phones, music players, etc fall into this category.  At no time will students use these devices while on duty.  This includes texting. </a:t>
                      </a:r>
                    </a:p>
                    <a:p>
                      <a:pPr lvl="0">
                        <a:buFont typeface="Arial" pitchFamily="34" charset="0"/>
                        <a:buChar char="•"/>
                      </a:pPr>
                      <a:r>
                        <a:rPr kumimoji="0" lang="en-US" sz="1800" kern="1200" dirty="0" smtClean="0">
                          <a:solidFill>
                            <a:schemeClr val="dk1"/>
                          </a:solidFill>
                          <a:latin typeface="+mn-lt"/>
                          <a:ea typeface="+mn-ea"/>
                          <a:cs typeface="+mn-cs"/>
                        </a:rPr>
                        <a:t>If you absolutely have a need to use your cell phone, make sure your responsibilities are covered and ask to be briefly excused.   </a:t>
                      </a:r>
                    </a:p>
                    <a:p>
                      <a:pPr lvl="0">
                        <a:buFont typeface="Arial" pitchFamily="34" charset="0"/>
                        <a:buChar char="•"/>
                      </a:pPr>
                      <a:r>
                        <a:rPr kumimoji="0" lang="en-US" sz="1800" kern="1200" dirty="0" smtClean="0">
                          <a:solidFill>
                            <a:schemeClr val="dk1"/>
                          </a:solidFill>
                          <a:latin typeface="+mn-lt"/>
                          <a:ea typeface="+mn-ea"/>
                          <a:cs typeface="+mn-cs"/>
                        </a:rPr>
                        <a:t>Your cell phone should not be seen or heard except in extenuating circumstances.  Period.</a:t>
                      </a:r>
                      <a:endParaRPr kumimoji="0" lang="en-US" sz="1800" kern="1200" dirty="0">
                        <a:solidFill>
                          <a:schemeClr val="dk1"/>
                        </a:solidFill>
                        <a:latin typeface="+mn-lt"/>
                        <a:ea typeface="+mn-ea"/>
                        <a:cs typeface="+mn-cs"/>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Conduct</a:t>
            </a:r>
            <a:endParaRPr lang="en-US" dirty="0"/>
          </a:p>
        </p:txBody>
      </p:sp>
      <p:graphicFrame>
        <p:nvGraphicFramePr>
          <p:cNvPr id="4" name="Table 3"/>
          <p:cNvGraphicFramePr>
            <a:graphicFrameLocks noGrp="1"/>
          </p:cNvGraphicFramePr>
          <p:nvPr/>
        </p:nvGraphicFramePr>
        <p:xfrm>
          <a:off x="457200" y="1826052"/>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“While in the athletic training room, or at UWA varsity practices and games, the use of profanity, horse play, </a:t>
                      </a:r>
                      <a:r>
                        <a:rPr kumimoji="0" lang="en-US" sz="1800" u="sng" kern="1200" dirty="0" smtClean="0">
                          <a:solidFill>
                            <a:schemeClr val="dk1"/>
                          </a:solidFill>
                          <a:latin typeface="+mn-lt"/>
                          <a:ea typeface="+mn-ea"/>
                          <a:cs typeface="+mn-cs"/>
                        </a:rPr>
                        <a:t>or unacceptable behavior</a:t>
                      </a:r>
                      <a:r>
                        <a:rPr kumimoji="0" lang="en-US" sz="1800" kern="1200" dirty="0" smtClean="0">
                          <a:solidFill>
                            <a:schemeClr val="dk1"/>
                          </a:solidFill>
                          <a:latin typeface="+mn-lt"/>
                          <a:ea typeface="+mn-ea"/>
                          <a:cs typeface="+mn-cs"/>
                        </a:rPr>
                        <a:t> to the allied health care professional, will not be tolerated.”</a:t>
                      </a:r>
                      <a:endParaRPr kumimoji="0" lang="en-US" sz="1800" kern="1200" dirty="0">
                        <a:solidFill>
                          <a:schemeClr val="dk1"/>
                        </a:solidFill>
                        <a:latin typeface="+mn-lt"/>
                        <a:ea typeface="+mn-ea"/>
                        <a:cs typeface="+mn-cs"/>
                      </a:endParaRPr>
                    </a:p>
                  </a:txBody>
                  <a:tcPr/>
                </a:tc>
                <a:tc>
                  <a:txBody>
                    <a:bodyPr/>
                    <a:lstStyle/>
                    <a:p>
                      <a:pPr lvl="0">
                        <a:buFont typeface="Arial" pitchFamily="34" charset="0"/>
                        <a:buChar char="•"/>
                      </a:pPr>
                      <a:r>
                        <a:rPr kumimoji="0" lang="en-US" sz="1800" kern="1200" dirty="0" smtClean="0">
                          <a:solidFill>
                            <a:schemeClr val="dk1"/>
                          </a:solidFill>
                          <a:latin typeface="+mn-lt"/>
                          <a:ea typeface="+mn-ea"/>
                          <a:cs typeface="+mn-cs"/>
                        </a:rPr>
                        <a:t>No tobacco use in the Athletic Training Facility</a:t>
                      </a:r>
                    </a:p>
                    <a:p>
                      <a:pPr lvl="0">
                        <a:buFont typeface="Arial" pitchFamily="34" charset="0"/>
                        <a:buChar char="•"/>
                      </a:pPr>
                      <a:r>
                        <a:rPr kumimoji="0" lang="en-US" sz="1800" kern="1200" dirty="0" smtClean="0">
                          <a:solidFill>
                            <a:schemeClr val="dk1"/>
                          </a:solidFill>
                          <a:latin typeface="+mn-lt"/>
                          <a:ea typeface="+mn-ea"/>
                          <a:cs typeface="+mn-cs"/>
                        </a:rPr>
                        <a:t>No sitting or lying down on the treatment tables unless otherwise instructed</a:t>
                      </a:r>
                    </a:p>
                    <a:p>
                      <a:pPr lvl="0">
                        <a:buFont typeface="Arial" pitchFamily="34" charset="0"/>
                        <a:buChar char="•"/>
                      </a:pPr>
                      <a:endParaRPr kumimoji="0" lang="en-US" sz="1800" kern="120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US" sz="1800" kern="1200" dirty="0" smtClean="0">
                          <a:solidFill>
                            <a:schemeClr val="dk1"/>
                          </a:solidFill>
                          <a:latin typeface="+mn-lt"/>
                          <a:ea typeface="+mn-ea"/>
                          <a:cs typeface="+mn-cs"/>
                        </a:rPr>
                        <a:t>Inappropriate, non-athletic training related conversations shall not be permitted in the Athletic Training Facility or at team practices, games, etc.</a:t>
                      </a:r>
                    </a:p>
                    <a:p>
                      <a:pPr lvl="0">
                        <a:buFont typeface="Arial" pitchFamily="34" charset="0"/>
                        <a:buNone/>
                      </a:pPr>
                      <a:endParaRPr kumimoji="0" lang="en-US" sz="1800" kern="1200" dirty="0" smtClean="0">
                        <a:solidFill>
                          <a:schemeClr val="dk1"/>
                        </a:solidFill>
                        <a:latin typeface="+mn-lt"/>
                        <a:ea typeface="+mn-ea"/>
                        <a:cs typeface="+mn-cs"/>
                      </a:endParaRPr>
                    </a:p>
                    <a:p>
                      <a:pPr lvl="0"/>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graphicFrame>
        <p:nvGraphicFramePr>
          <p:cNvPr id="4" name="Table 3"/>
          <p:cNvGraphicFramePr>
            <a:graphicFrameLocks noGrp="1"/>
          </p:cNvGraphicFramePr>
          <p:nvPr/>
        </p:nvGraphicFramePr>
        <p:xfrm>
          <a:off x="457200" y="1826052"/>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Rodeo</a:t>
                      </a:r>
                      <a:endParaRPr lang="en-US" sz="2000" dirty="0"/>
                    </a:p>
                  </a:txBody>
                  <a:tcPr/>
                </a:tc>
                <a:tc>
                  <a:txBody>
                    <a:bodyPr/>
                    <a:lstStyle/>
                    <a:p>
                      <a:pPr algn="ctr"/>
                      <a:r>
                        <a:rPr lang="en-US" sz="2000" dirty="0" smtClean="0"/>
                        <a:t>Other Sports</a:t>
                      </a:r>
                      <a:endParaRPr lang="en-US" sz="2000" dirty="0"/>
                    </a:p>
                  </a:txBody>
                  <a:tcPr/>
                </a:tc>
              </a:tr>
              <a:tr h="3949908">
                <a:tc>
                  <a:txBody>
                    <a:bodyPr/>
                    <a:lstStyle/>
                    <a:p>
                      <a:pPr lvl="0"/>
                      <a:r>
                        <a:rPr kumimoji="0" lang="en-US" sz="1800" kern="1200" dirty="0" smtClean="0">
                          <a:solidFill>
                            <a:schemeClr val="dk1"/>
                          </a:solidFill>
                          <a:latin typeface="+mn-lt"/>
                          <a:ea typeface="+mn-ea"/>
                          <a:cs typeface="+mn-cs"/>
                        </a:rPr>
                        <a:t>Athletic trainers and athletic training students may choose to wear other appropriate apparel while at the rodeo arena or while in preparation for practice/rodeo events.</a:t>
                      </a:r>
                      <a:endParaRPr kumimoji="0" lang="en-US" sz="1600" kern="1200" dirty="0" smtClean="0">
                        <a:solidFill>
                          <a:schemeClr val="dk1"/>
                        </a:solidFill>
                        <a:latin typeface="+mn-lt"/>
                        <a:ea typeface="+mn-ea"/>
                        <a:cs typeface="+mn-cs"/>
                      </a:endParaRPr>
                    </a:p>
                    <a:p>
                      <a:pPr lvl="1">
                        <a:buFont typeface="Arial" pitchFamily="34" charset="0"/>
                        <a:buChar char="•"/>
                      </a:pPr>
                      <a:r>
                        <a:rPr kumimoji="0" lang="en-US" sz="1800" kern="1200" dirty="0" smtClean="0">
                          <a:solidFill>
                            <a:schemeClr val="dk1"/>
                          </a:solidFill>
                          <a:latin typeface="+mn-lt"/>
                          <a:ea typeface="+mn-ea"/>
                          <a:cs typeface="+mn-cs"/>
                        </a:rPr>
                        <a:t>Appropriate apparel includes: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Blue jeans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Boots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Hats/Caps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Belt buckles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Collared shirts</a:t>
                      </a:r>
                      <a:endParaRPr kumimoji="0" lang="en-US" sz="1600" kern="1200" dirty="0" smtClean="0">
                        <a:solidFill>
                          <a:schemeClr val="dk1"/>
                        </a:solidFill>
                        <a:latin typeface="+mn-lt"/>
                        <a:ea typeface="+mn-ea"/>
                        <a:cs typeface="+mn-cs"/>
                      </a:endParaRPr>
                    </a:p>
                    <a:p>
                      <a:pPr lvl="2"/>
                      <a:r>
                        <a:rPr kumimoji="0" lang="en-US" sz="1800" kern="1200" dirty="0" smtClean="0">
                          <a:solidFill>
                            <a:schemeClr val="dk1"/>
                          </a:solidFill>
                          <a:latin typeface="+mn-lt"/>
                          <a:ea typeface="+mn-ea"/>
                          <a:cs typeface="+mn-cs"/>
                        </a:rPr>
                        <a:t>Or any of the aforementioned acceptable attire</a:t>
                      </a:r>
                      <a:endParaRPr kumimoji="0" lang="en-US" sz="1600" kern="1200" dirty="0">
                        <a:solidFill>
                          <a:schemeClr val="dk1"/>
                        </a:solidFill>
                        <a:latin typeface="+mn-lt"/>
                        <a:ea typeface="+mn-ea"/>
                        <a:cs typeface="+mn-cs"/>
                      </a:endParaRPr>
                    </a:p>
                  </a:txBody>
                  <a:tcPr/>
                </a:tc>
                <a:tc>
                  <a:txBody>
                    <a:bodyPr/>
                    <a:lstStyle/>
                    <a:p>
                      <a:pPr lvl="0"/>
                      <a:r>
                        <a:rPr kumimoji="0" lang="en-US" sz="1800" kern="1200" dirty="0" smtClean="0">
                          <a:solidFill>
                            <a:schemeClr val="dk1"/>
                          </a:solidFill>
                          <a:latin typeface="+mn-lt"/>
                          <a:ea typeface="+mn-ea"/>
                          <a:cs typeface="+mn-cs"/>
                        </a:rPr>
                        <a:t>Other sports may choose to wear other apparel as deemed appropriate by the supervising ACI</a:t>
                      </a:r>
                    </a:p>
                    <a:p>
                      <a:r>
                        <a:rPr kumimoji="0" lang="en-US" sz="1800" kern="1200" dirty="0" smtClean="0">
                          <a:solidFill>
                            <a:schemeClr val="dk1"/>
                          </a:solidFill>
                          <a:latin typeface="+mn-lt"/>
                          <a:ea typeface="+mn-ea"/>
                          <a:cs typeface="+mn-cs"/>
                        </a:rPr>
                        <a:t> </a:t>
                      </a:r>
                    </a:p>
                    <a:p>
                      <a:pPr lvl="0"/>
                      <a:r>
                        <a:rPr kumimoji="0" lang="en-US" sz="1800" kern="1200" dirty="0" smtClean="0">
                          <a:solidFill>
                            <a:schemeClr val="dk1"/>
                          </a:solidFill>
                          <a:latin typeface="+mn-lt"/>
                          <a:ea typeface="+mn-ea"/>
                          <a:cs typeface="+mn-cs"/>
                        </a:rPr>
                        <a:t>When assigned to the ATR as a clinical rotation, or when getting extra hours by working in the athletic training room, </a:t>
                      </a:r>
                      <a:r>
                        <a:rPr kumimoji="0" lang="en-US" sz="1800" b="1" kern="1200" dirty="0" smtClean="0">
                          <a:solidFill>
                            <a:schemeClr val="dk1"/>
                          </a:solidFill>
                          <a:latin typeface="+mn-lt"/>
                          <a:ea typeface="+mn-ea"/>
                          <a:cs typeface="+mn-cs"/>
                        </a:rPr>
                        <a:t>khaki shorts/pants are required.</a:t>
                      </a:r>
                      <a:endParaRPr kumimoji="0" lang="en-US" sz="1800" kern="1200" dirty="0">
                        <a:solidFill>
                          <a:schemeClr val="dk1"/>
                        </a:solidFill>
                        <a:latin typeface="+mn-lt"/>
                        <a:ea typeface="+mn-ea"/>
                        <a:cs typeface="+mn-cs"/>
                      </a:endParaRPr>
                    </a:p>
                  </a:txBody>
                  <a:tcPr/>
                </a:tc>
              </a:tr>
            </a:tbl>
          </a:graphicData>
        </a:graphic>
      </p:graphicFrame>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pic>
        <p:nvPicPr>
          <p:cNvPr id="19459" name="Picture 3"/>
          <p:cNvPicPr>
            <a:picLocks noChangeAspect="1" noChangeArrowheads="1"/>
          </p:cNvPicPr>
          <p:nvPr/>
        </p:nvPicPr>
        <p:blipFill>
          <a:blip r:embed="rId2" cstate="screen"/>
          <a:srcRect/>
          <a:stretch>
            <a:fillRect/>
          </a:stretch>
        </p:blipFill>
        <p:spPr bwMode="auto">
          <a:xfrm>
            <a:off x="304800" y="2057400"/>
            <a:ext cx="2162964" cy="1752599"/>
          </a:xfrm>
          <a:prstGeom prst="rect">
            <a:avLst/>
          </a:prstGeom>
          <a:noFill/>
          <a:ln w="9525">
            <a:noFill/>
            <a:miter lim="800000"/>
            <a:headEnd/>
            <a:tailEnd/>
          </a:ln>
        </p:spPr>
      </p:pic>
      <p:pic>
        <p:nvPicPr>
          <p:cNvPr id="19460" name="Picture 4"/>
          <p:cNvPicPr>
            <a:picLocks noChangeAspect="1" noChangeArrowheads="1"/>
          </p:cNvPicPr>
          <p:nvPr/>
        </p:nvPicPr>
        <p:blipFill>
          <a:blip r:embed="rId3" cstate="screen"/>
          <a:srcRect/>
          <a:stretch>
            <a:fillRect/>
          </a:stretch>
        </p:blipFill>
        <p:spPr bwMode="auto">
          <a:xfrm>
            <a:off x="3429000" y="1905000"/>
            <a:ext cx="1642773" cy="1905000"/>
          </a:xfrm>
          <a:prstGeom prst="rect">
            <a:avLst/>
          </a:prstGeom>
          <a:noFill/>
          <a:ln w="9525">
            <a:noFill/>
            <a:miter lim="800000"/>
            <a:headEnd/>
            <a:tailEnd/>
          </a:ln>
        </p:spPr>
      </p:pic>
      <p:pic>
        <p:nvPicPr>
          <p:cNvPr id="19464" name="Picture 8"/>
          <p:cNvPicPr>
            <a:picLocks noChangeAspect="1" noChangeArrowheads="1"/>
          </p:cNvPicPr>
          <p:nvPr/>
        </p:nvPicPr>
        <p:blipFill>
          <a:blip r:embed="rId4" cstate="screen"/>
          <a:srcRect/>
          <a:stretch>
            <a:fillRect/>
          </a:stretch>
        </p:blipFill>
        <p:spPr bwMode="auto">
          <a:xfrm>
            <a:off x="6014320" y="1905001"/>
            <a:ext cx="2348630" cy="1905000"/>
          </a:xfrm>
          <a:prstGeom prst="rect">
            <a:avLst/>
          </a:prstGeom>
          <a:noFill/>
          <a:ln w="9525">
            <a:noFill/>
            <a:miter lim="800000"/>
            <a:headEnd/>
            <a:tailEnd/>
          </a:ln>
        </p:spPr>
      </p:pic>
      <p:pic>
        <p:nvPicPr>
          <p:cNvPr id="19466" name="Picture 10" descr="http://t1.gstatic.com/images?q=tbn:ANd9GcSlhF4oeQHev85yPbQ3uRCLtHA3cX4U7JZa2DqkIVTDILFoywQd"/>
          <p:cNvPicPr>
            <a:picLocks noChangeAspect="1" noChangeArrowheads="1"/>
          </p:cNvPicPr>
          <p:nvPr/>
        </p:nvPicPr>
        <p:blipFill>
          <a:blip r:embed="rId5" cstate="screen"/>
          <a:srcRect/>
          <a:stretch>
            <a:fillRect/>
          </a:stretch>
        </p:blipFill>
        <p:spPr bwMode="auto">
          <a:xfrm>
            <a:off x="533401" y="4419601"/>
            <a:ext cx="1905000" cy="1905000"/>
          </a:xfrm>
          <a:prstGeom prst="rect">
            <a:avLst/>
          </a:prstGeom>
          <a:noFill/>
        </p:spPr>
      </p:pic>
      <p:pic>
        <p:nvPicPr>
          <p:cNvPr id="19467" name="Picture 11"/>
          <p:cNvPicPr>
            <a:picLocks noChangeAspect="1" noChangeArrowheads="1"/>
          </p:cNvPicPr>
          <p:nvPr/>
        </p:nvPicPr>
        <p:blipFill>
          <a:blip r:embed="rId6" cstate="screen"/>
          <a:srcRect/>
          <a:stretch>
            <a:fillRect/>
          </a:stretch>
        </p:blipFill>
        <p:spPr bwMode="auto">
          <a:xfrm>
            <a:off x="3429000" y="4419600"/>
            <a:ext cx="1933575" cy="1859523"/>
          </a:xfrm>
          <a:prstGeom prst="rect">
            <a:avLst/>
          </a:prstGeom>
          <a:noFill/>
          <a:ln w="9525">
            <a:noFill/>
            <a:miter lim="800000"/>
            <a:headEnd/>
            <a:tailEnd/>
          </a:ln>
        </p:spPr>
      </p:pic>
      <p:pic>
        <p:nvPicPr>
          <p:cNvPr id="19469" name="Picture 13" descr="http://t3.gstatic.com/images?q=tbn:ANd9GcSihhvMtaLT1yQCpW4vO2qkaEU_-spS5t1tp9qa4_eZ5MXQMzxp"/>
          <p:cNvPicPr>
            <a:picLocks noChangeAspect="1" noChangeArrowheads="1"/>
          </p:cNvPicPr>
          <p:nvPr/>
        </p:nvPicPr>
        <p:blipFill>
          <a:blip r:embed="rId7" cstate="screen"/>
          <a:srcRect/>
          <a:stretch>
            <a:fillRect/>
          </a:stretch>
        </p:blipFill>
        <p:spPr bwMode="auto">
          <a:xfrm>
            <a:off x="6322018" y="4343401"/>
            <a:ext cx="1678982" cy="1981200"/>
          </a:xfrm>
          <a:prstGeom prst="rect">
            <a:avLst/>
          </a:prstGeom>
          <a:noFill/>
        </p:spPr>
      </p:pic>
      <p:sp>
        <p:nvSpPr>
          <p:cNvPr id="19471" name="AutoShape 15"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73" name="AutoShape 17"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75" name="Picture 19" descr="http://icons.iconarchive.com/icons/visualpharm/must-have/256/Check-icon.png"/>
          <p:cNvPicPr>
            <a:picLocks noChangeAspect="1" noChangeArrowheads="1"/>
          </p:cNvPicPr>
          <p:nvPr/>
        </p:nvPicPr>
        <p:blipFill>
          <a:blip r:embed="rId8" cstate="screen"/>
          <a:srcRect/>
          <a:stretch>
            <a:fillRect/>
          </a:stretch>
        </p:blipFill>
        <p:spPr bwMode="auto">
          <a:xfrm>
            <a:off x="2667000" y="2743200"/>
            <a:ext cx="533400" cy="533400"/>
          </a:xfrm>
          <a:prstGeom prst="rect">
            <a:avLst/>
          </a:prstGeom>
          <a:noFill/>
        </p:spPr>
      </p:pic>
      <p:pic>
        <p:nvPicPr>
          <p:cNvPr id="15" name="Picture 19" descr="http://icons.iconarchive.com/icons/visualpharm/must-have/256/Check-icon.png"/>
          <p:cNvPicPr>
            <a:picLocks noChangeAspect="1" noChangeArrowheads="1"/>
          </p:cNvPicPr>
          <p:nvPr/>
        </p:nvPicPr>
        <p:blipFill>
          <a:blip r:embed="rId8" cstate="screen"/>
          <a:srcRect/>
          <a:stretch>
            <a:fillRect/>
          </a:stretch>
        </p:blipFill>
        <p:spPr bwMode="auto">
          <a:xfrm>
            <a:off x="5257800" y="2819400"/>
            <a:ext cx="533400" cy="533400"/>
          </a:xfrm>
          <a:prstGeom prst="rect">
            <a:avLst/>
          </a:prstGeom>
          <a:noFill/>
        </p:spPr>
      </p:pic>
      <p:pic>
        <p:nvPicPr>
          <p:cNvPr id="16" name="Picture 19" descr="http://icons.iconarchive.com/icons/visualpharm/must-have/256/Check-icon.png"/>
          <p:cNvPicPr>
            <a:picLocks noChangeAspect="1" noChangeArrowheads="1"/>
          </p:cNvPicPr>
          <p:nvPr/>
        </p:nvPicPr>
        <p:blipFill>
          <a:blip r:embed="rId8" cstate="screen"/>
          <a:srcRect/>
          <a:stretch>
            <a:fillRect/>
          </a:stretch>
        </p:blipFill>
        <p:spPr bwMode="auto">
          <a:xfrm>
            <a:off x="2590800" y="5181600"/>
            <a:ext cx="533400" cy="533400"/>
          </a:xfrm>
          <a:prstGeom prst="rect">
            <a:avLst/>
          </a:prstGeom>
          <a:noFill/>
        </p:spPr>
      </p:pic>
      <p:pic>
        <p:nvPicPr>
          <p:cNvPr id="17" name="Picture 19" descr="http://icons.iconarchive.com/icons/visualpharm/must-have/256/Check-icon.png"/>
          <p:cNvPicPr>
            <a:picLocks noChangeAspect="1" noChangeArrowheads="1"/>
          </p:cNvPicPr>
          <p:nvPr/>
        </p:nvPicPr>
        <p:blipFill>
          <a:blip r:embed="rId8" cstate="screen"/>
          <a:srcRect/>
          <a:stretch>
            <a:fillRect/>
          </a:stretch>
        </p:blipFill>
        <p:spPr bwMode="auto">
          <a:xfrm>
            <a:off x="5562600" y="5181600"/>
            <a:ext cx="533400" cy="533400"/>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34818" name="AutoShape 2" descr="data:image/jpg;base64,/9j/4AAQSkZJRgABAQAAAQABAAD/2wCEAAkGBg8QDhANDQ4QEA0OEBMQDhAQDxQQERgQFRIVGR8QGB4ZHCYeFyUjGhUUKy8gJSgqLjguFR49NTQqNSc3ODUBCQoKDgwOGg8PGi0lHSUtLjUyMjUtLC4sNCwuNSkpLTU1KSkpLikqKiopLiwtNTUtKiw0NTQsKTUuKSwpLDU1Kf/AABEIAOEA4QMBIgACEQEDEQH/xAAcAAEBAAIDAQEAAAAAAAAAAAAABwYIAQQFAwL/xABCEAABAwIDBAgCCAMHBQEAAAABAAIDBBEFBzEGEiFREyJBYXGBkbEyoRQjQmJykqLBJFKCFTNDU3Oy0RZj0uHwg//EABsBAAMBAQEBAQAAAAAAAAAAAAAFBgQHAwEC/8QANxEAAQMCAQkHBAIBBQEAAAAAAQACBAMRBQYhMUFRcYHB0RIiMkJhkaETFCOxM/DhFiRScvEV/9oADAMBAAIRAxEAPwC4oiIQiIiEIiIhCIuHvABLiAALkk2AA7Vgu0ma9NBeOjAqZRw372hB8dX+XDvXm+o2mLuK1xYVeW7sUWkn44nQFnRcALngBxJWNYvmLh1NcGfpnj7EA6Q+F/hHqo9jm11ZWE/SJ3FnZE3qRj+ka+JuV46X1Jx8gVhEyUaM8l/AdT0CpOJZzSm4paVjB2OmcXnxs21vUrG6zMfE5b3qiwHsiY2P5gb3zWNIsbpFR2lyo6OEQqPhpDjn/d13p8dq5P7yqnf+KZ7vcrpukcdXE+JJX5ReRJOlMW02s8IAXLXkaEjwNl24MZqY/wC7qZ2fgme32K6aIBI0IcxrvELrIqPMHE4vhq3uHKUNl/3An5rIsOzlqG8KmmikHOMuid48d4H5KdovVteo3Q5L62Ewq3jpDgLH3FlcsJzPw6ezXSOp3nsnG638wu31IWVRStc0OY4Oa4XDmkEEcwRqtY16OD7RVVI7epZ3x8blt7sPi08D6LXTnEeMKel5KU3Z477HYc499I+VscinOzmbsUlo8QZ0T9OmjBMZ8Rq35+SoVPUMkY2SN7XxuF2uaQ5pHMEapjTqsqC7So6XAkQ3dms23rqPFfREReixIiIhCIiIQiIiEIiIhCIiIQi8jaPaimoI+kqH9Y/3cTeMjj3Dl3ngvL2227ioGdHHaSscLsjv1Wg/bfb5DU92qimJYlNUyunqJDJK88XH2HYAOQWKRKFPut0qmwfAXzLVa2an8n/Hr7L2tqduqqvJa53RU9+rAw9Xxcftnx4cgFjiIlDnFxu4rotChTjsFOk0ABEX7ihc9wYxpc9xs1rQXOJ5ADVZtgOU1XNZ9U4U0Z47pG/KR+EGzfM37l9ZTc82aF5yptCK3tVnAfv20lYMvvS0Esp3YYpJHco2OefkFb8Jy2w6nsTD07x9qc9J+n4fksmihaxoaxrWtGjWgNA8gtzIDj4ipeRlZSbmo0yfU5vjPyUEpsvsUkF20cgH/cLI/wDcQV348qcTOscTfGZv7XVvRe4g09ZKVPyqlnwtaOB6qIvyoxMaMiPhMP3sulUZdYowXNI5w+4+N/ya66vaIMGntKG5VTBpa08D1WtVbhc8JtPBLEf+5G5nuF1Vs85gIsQCDqDxCx7Fcv8ADqi+9TNjeftw/VO8bDqnzBXg+AfKUzj5WMOatTI9Qb/Bt+1AkVCx3KCeO76KUTt/y32jk8Afhd8lgdXRyQvMU0bo5G6te0tcPIrFUpPp+IKoiT48sXovB9NftpXxXs7O7W1VC/ep3/Vk3fE7jG7y7D3ixXjIvw1xabhaKtJlZhZUAIOoq/bK7bU2INsw9HUNF3wOPWH3mn7Q7/UBZCtZKapfG9skT3MkYbtc02cDzBVi2EzFbV7tLVlrKvRjtGyeHJ3d29nJNo8sP7r9K59jGT7owNaPnZrGsdQs5REW9SaIiIQiIiEIiIhCLFNu9tmUEW5HZ1ZKPq26hrdOld+w7SO4r1NqNo46CmdUScXfDEy9i6Q6N8O0nkCoBiWJS1Ez6idxdLI7ecf2HIAWAHcsUqR9MdlulU2A4P8AeP8ArVR+MfJ6bfZfOqqnyvdLK4vkeS57nG5JPavkiJMulgACwRZNsnsHU15Dx9VSg9aZw17mD7R+XesZVMy6zCDQygrXWaLMp5joBoInd3I+RXvQaxz7P0JXi1WTSjl8YXd8gbQNZ/udZ1s9slSULbU8Y6QizpX9aR3n2eAsF7KInzWhosFyarVfWcX1CSTrKIiL6vNEREIRERCEREQhF52NbP01ZH0dVE14+y7R7TzaRxC9FF8IBFiv2yo6m4OYbEawoltdltPR700F56UXJIH1jB98DUfeHmAsNWz6m23WWYeHVeHMAkF3S07RYO+9GOw/d7ezjqskQ7d6n7K6wnKPtkUZenU7rs3qUrlriCCCQQbgjgb80c0g2PAjULhLVaaVZMu9vfpTRR1Tv4tg6jz/AIjQP9wGvPXms7WscE7mPbJG4tewhzXNNiHA3BCu+wu1ra+mu6wqYrNnaOHHskHcfkQU3iSO33HaVzvKDBxHP3FEdw6RsPQ/CyVERb1JIiIhCLh7wAXEgAC5JNgAO0rlYJmvtJ0FMKON1paoHftqIBr+Y8PAOXnUeKbS4rXCiul120Waz8azwCn23W1Jr6suaT9Hiuynb92/GTxcR6ADsWOIin3OLiXFdgoUGR6baVMWACIsm2D2TNfVWeD9Ghs6c6X5RjvdY+QKybMLLoNDq2gjs0cZ4GDQf5jAOzm30Xq2g9zO2NCw1cWj0ZIivPePsDqB9T02qZoiLwTVU3LvMS25Q1z+HBsEzjpyjefY+RVSWsCpuXeYltyhrn8ODYJnHTlG8+x9UziyvI9Q+O4Fe8mMN45jmFUkREzUKiIiEIiIhCIiIQiIiEIiIhCnOZWwYka7EKRn1zRvVEbR8be2UfeHaO3x1ky2fUYzN2PFLN9LgbamqHdZoHBkuu73A8SPAjklcyPb8jeKu8nMXLrRKx/6nl09tiwdepszj8lDVR1MfEA7sjL2Dozqz/jvAXlolwJabhWdSm2qwseLg6VsxRVjJomTRO3o5Wh7D3EfLwX3Uwyh2k+PDpXaXlp7/qjHv+ZU9UFGoKjA5cgxGE6FIdROjV6jUiIi9VgXDjYXPADUrXna7HDWVs1RfqF27COUTeDfC+vi4qw5i4v9Gw2YtNnzWgZ4vvf9AeoMlc6pnDFd5KRLNfJO4fs8vZF+4YnPc1jAXPeQ1rRxJcTYAea/CznKbAemrHVTxeOkALb6GV1w30AcfENWCmwvcGhVk2U2LQdWdqHzq9yqbsls82ho46cW6T45nD7Up1PlwA7gF7KIqJrQ0WC45VqurPNR5uSblS3MTLu2/XULOHF08LRpzkYPceYUyWz6luYmXdt+uoWcOLp4WjTnIwe48wlsqL52K2wLHb2jSTuPI8ipkiIliuFTcu8xLblDXP4cGwTOOnKN59j5FVJawKm5d5iW3KGufw4NgmcdOUbz7HyKZxZXkeofHcCveTGG8cxzCqSIiZqFRERCEREQhEREIRERCEXTxjC46qnkpphdkrS08wexw7wbHyXcRfCLixX6Y8scHNNiFrViuGvpp5KeUWkieWu5G2jh3EWI7iuqqbnFgNjFXsHxfUzW52Ja703hfuapkp+tT+m8tXYMNmCZGbW1nTvGldvCsRfTVEVTH8cTw8d9tWnuIuPNbG0NYyaKOeM3jlY17D91wutZ1Zco8X6WhdTuN3Ur7D/Tfdw/Vv8AoFrg1LOLNqn8qYnbotkDS02O49D+1nSIibLnqlOc+JXlpqUHgxjpnDvcd0ega78ymyyXMes6XFak3uIy2If0MAI/NvLGlPyHdqo4rr2EUfowqTfS/vn5ortlthP0fDYSRZ9Red/9fw/oDfmohQUplmjhb8UsjYx4ucB+62VhiDGtY0Waxoa0cgBYD0WuAy7i5IMrJHZpMojWbnh/78L9oiJqoBEREIUtzEy7tv11CzhxdPC0ac5GD3Hopktn1LcxMu7b9dQs4cXTwtGnORg9x5hLJUXzsV1gWO3tGknceR5FTJERLFcKm5d5iW3KGufw4NgmcdOUbz7H1VSWsCpuXeYltyhrn8ODYJnHTlG8+x8imcWV5HqHx3Ar3kxhvHMcwqkiImahUREQhEREIRERCEREQheVtThP0qhqKe13PjJj/wBRvWb+oBa6lbPrXjbDD+gxGqhAs0TOc0cmv64Ho4JZPZocrjJORnqUDvH6PJeOs1ylxLo8R6Enq1MTmW7N5vXB9GuHmsKXpbN1vQ11NNewZPGXfh3gD8iVgpO7LwVWz6P141SntB99XytjUXFkVEuNLW/HZ+krKmT+eeV3rI4ror9SOu4nmSfUr8qaJubrt9NvYaG7Ashy+phJitI06NkMn5GOd7tCvyiGVMd8UjP8sUp/Tb91b03gj8ZPqudZVPvLa3Y0fsoiItylUREQhEREIUtzEy7tv11CzhxdPC0ac5GD3HmFMls+pbmJl3bfrqFnDi6eFo05yMHuPRLJUXzsV1gWO3tGknceR5FTJERLFcKm5d5iW3KGufw4NgmcdOUbz7HyKqS1gVNy7zEtuUNc/hwbBM46co3n2PqmcWV5HqHx3Ar3kxhvHMcwqkiImahUREQhEREIRERCEUVzcpQzEt8f4sEbz4guZ7MCtSkmc8f8VTO5wuHo8/8Aksc0XpKjyaf2ZwG0HryU7QFESVdPVv8A+t280Ui/tR3Mot/3blI/6dpbF5z22JHIkLhdzGYOjqqiP/LnkZ+V5H7LprCRY2VWx3aaHbVmOVD7YowfzRSj9N/2VuUEy6qAzFaUnRznM/PG5o+ZCvabwT+M71zrKptpjTtaP2UREW5SqIiIQiIiEIiIhCluYmXdt+uoWcOLp4WjTnIwe48wpktn1LcxMu7b9dQs4cXTwtGnORg9x5hLJUXzsV1gWO3tGknceR5FTJERLFcKm5d5iW3KGufw4NgmcdOUbz7HyKqS1gVNy7zEtuUNc/hwbBM46co3n2PkUziyvI9Q+O4Fe8mMN45jmFUkREzUKiIiEIiIhCKS5zv/AImmbyhcfV//AKVaUYzeqA7EWsH+FTsafEue72cFjmG1JUeTTe1PB2A9OawdERJV09dz+zzyRVX/AKG7kW37VymP/v0dqwDMGj6LFKpvY94lH/6NDvclY6qJnLh27U09SBwliMZ/FG6/s8flU7XhXb2ajgmmE1vrQqT/AEA4jMf0u1hdZ0NRDONYZWSflcDb5LZRjgQCDcEXB7lrCr7l/iv0jDad17vib0Mn4o+Av4t3T5rXAfnLVO5WR7sp1hqJB45x+isiRETVQSIiIQiIiEIiIhCIiIQpbmJl3bfrqFnDi6eFo05yMHuPRTJbPqW5iZd2366hZw4unhaNOcjB7jzCWSovnYrrAsdvaNJO48jyKmSIiWK4VNy7zEtuUNc/hwbBM46co3n2PqqktYFTcu8xLblDXP4cGwTOOnKN59j5FM4sryPUPjuBXvJjDeOY5hVJERM1CoiIhCLXzbiv6bE6qQaCUxjwjAZf9PzVzx/ExTUk9SbfVRuc2/a+1mt83EDzWuLnEkkm5JuT380tnvzBqtsk4/eqVzuH7PJcLvYFR9NV08PZJNGw+BeL/K66KzDKrDulxNjyOrTxvlPK9twfN9/JL6Te08BWM6t9CPUqbAffV8q3XRcoqJcYWJZnYT0+GyOaLvpiJ2/hFw79JJ/pUNWzksTXNcxwBa4FrgdCCLELXTaLB3UlXNSuv9W8hhPaw8Wu82kJVOp2Ier7JSX2qb450jONx0+x/a85ULKDHejqJKJ56tQN+L/VYOI823/IFPV9qOrfDKyaI7skTg9h5OabhYqVT6bw5U8+IJcd9E6xm36vlbMovO2fxplZSxVUekjes2/wvHAsPgb/ACXoqhBBFwuO1GOpuLHCxGYoiIvq/CIiIQiIiEIiIhCIiIQpbmJl3bfrqFnDi6eFo05yMHuPMKZLZ9S3MTLu2/XULOHF08LRpzkYPceiWSovnYrrAsdvaNJO48jyKmSIiWK4VNy7zEtuUNc/hwbBM46co3n2PkVUlrAqbl3mJbcoa5/Dg2CZx05RvPsfVM4sryPUPjuBXvJjDeOY5hVJEXwrq1kET55XbscTS957gPn4JneyhmtLjYaVPc4sd3Y4qBh60h6ab8AuGt83XP8AQFKV6GP4w+rqpaqTWR1w3+Vg4BnkAF56n69T6jy5dfwuF9nFbS16TvOnpwRV/J7CNyllqnDjUP3Wf6cdxfzcXflUmoqR80scMYvJK9rGD7zjYLY7CcOZTU8VNH8MLGsB52HF3mbnzWmDTu/tbEkypl/TjigNLj8D/NvldtERN1zpFOc3dnOkiZiEY68P1c1u2Ing7ycf1dyoy+dRTtkY6ORodHI0te06FpFiD5Lzq0xUYWlbYEt0OQ2s3Vp9RrWsiL2drdnH0NW+ndcxnrwvP2ozofEaHvC8ZTzmlpsV2ClVZWYKjDcEXCzLLba76HUdBM61LUEAkngyTQSdwOh8j2K2rWBVbLPboPDcOq3WkaA2mkcfiHZEe8dnPTXVjDkW/G7go/KPCC//AHdEZ/MOfDWqSiImigkREQhEREIRERCEREQhEREIUtzEy7tv11CzhxdPC0ac5GD3HmFMls+pbmJl3bfrqFnDi6eFo05yMHuPMJZKi+diusCx29o0k7jyPIqZIiJYrhU3LvMS25Q1z+HBsEzjpyjefY+RXwzV2v6R/wDZ0DrxxuvUOB4GQaR+De3v/Cpyi0mS80+wkjcFjtl/dNHDVfb/AHXnREXdwbCZKuojpoRd8jrX7AO157gLnyWcAk2CcPe1jS5xsAs5yi2c35X4hI3qQ3jgv2yEcXeTTb+ruVZXTwjC46WnjpoRaOJoaOZPa495NyfFdxP6FL6bA1cixScZsl1XVoG4f26IiL2S1EREIWPbbbKtxCmLBYVEd3U7z2O7WHudYX8j2KC1NM+N7opGlsjHFr2kWIcDxBWzawbMXYT6W01dK3+LY3rtH+Iwdn4gNOenJYJcftjtt0qsyfxgRnfb1j3DoOw9CoyuWuINxwI0KOaQSCCCDYg8DfkuEoXRdKrOweZQkDaTEH2m+GKdxsH/AHXnsd39vjrRlrAs42PzNmpQ2Cr3p6YcGuveVg5C/wAQ7j5HsTKPMt3anuonF8nO0TWiDe3p09tis6Lp4VjEFVGJqaVsjDqWniDycNWnuK7iZgg5woZ7HMJa4WIRERfV+UREQhEREIRERCERF8K2uigjMs8jY426ue4NHh/6Rey+taXGw0qaZiZd2366hZw4unhaNOcjB7j0UyVG2uzWfJvQYdvRxng6oPVkI+4PsDv18FOUikmmX9xdWwVstscNlcNtvX+32oiIsydrkC5sOJOituXOxv0KDp52/wAXOBvA6sj1EfjoT32HYvEy12C3dzEKxnW4OponDTlK4c+Q8+SpiaxI/Z77uCgMocYFW8Wic3mO303DX/bkRExUYiIiEIiIhCIiIQsE29y7bVb1VRgNq9Xs4Bsn/Du/t7eaj08Do3Ojka5j2Etc1wIcCOwg6LZxY1tbsLT17d4/VVQFmTNGv3Xj7Q+Y7FgkRO33maVW4PlAY4FGRnZqOsdR+lBUXqY/szU0MnR1MZAJ6kjeMbu9p/bXuXlpSQWmxXQadRlVoew3B1rtYdik9NIJaeV8Ug7Wm1xyI0I7iqHgOcRFmV8N+zpYeB8S0m3ofJTJF6U6z6fhKxzMNjTB+Ztzt0H3WxWE7U0VVb6PUxvcfsE7sn5XWPyXqrWC69jD9sK+Cwhq5g0aNc7pGjwD7gLcyf8A8gpWRkmdNCpwPUdFsOiitLm5iLBZ/QS974iD+hwXfjznqftUsJ8HPb/yvcTaRSp+TU5ugA8etlW0UlfnPUfZpIR4vef+F0qjN7EHCzG08fe2Nzj+pxHyQZlIIbk1PdpAHEcrqzrz8Tx+lphepqI4uF7Od1z4NHWPkFDK/bjEZuElZKByjIiHh1ALrxHOJNySSdSdV4vnjyhM4+Sbr3r1OAHM9FVcdzijbdlBCXu/zZuqzxDRxPmQpzjGPVNW/pKqZ0hHwg8Gt7mtHALz0WGpXfU8RVVCwuLD/ibn2nOffpZERd3CcGnq5RDTROkedbaAfzOOjR3leQBJsFve9rGlzjYBdNrSTYcSdAqlsFlrultZiDOtwdDTuGnJ8g5/d9eS9vY3LmGi3Z57TVeodbqMP3Ae37x48rLMU0jxOz3n+yg8Yyh+qDRinu63bd2wev8ASRETFRiIiIQiIiEIiIhCIiIQiIiEL4VlFFNG6KaNskbvia8Bw/8Au9TfaTKDWTDn27eglPya79neqp6LyqUWVB3gt8LEZEJ16Ls2zUeC1rxHCp6Z/R1ML4n8nttfvB0I7wuotmKyhimYY542SMOrXtDh48VhmL5R0Ut3U730zz2D6yP0cb+jkuqQXDwG6s4mVNF+aQ0tO0Zx1Hyo0izXEspcQjuYeiqG9m4/cdbvD7D0JWOVuzdbDfpqSdgHaYnbvqBZY3Unt0hUdGfGr/x1AeOf20rzUQhF5raiIiEIi71HgVVN/c000gPayJxHrayyLDsqsSl+NkcDecsgJt4MufWy9G0nu0BY606PQ/kqAcRf20rD19qSilmeI4Y3ySHRrGlzvQKsYRk9Sss6rmfOf5W/VM8DYlx9Qs2w7CYKZnR00LIm9oY0C/eTqfErXTgvPizKel5Ux6eagC4+w6/HFTHZzKKV9pMQf0TNehjIdIe5x0b5X8lTcLwiCljENNE2OMdjRxJ5k6uPeV3ETGlQZT8IUZOxSTNP5XZtgzD26oiIvZLUREQhEREIRERCEREQhEREIRERCEREQhEREIRcBEQhYhtv8JUhxT4j4rlEol+JdDyd/iC+OH/EFVNhtQuUX5i+JaMf/hKz0rlETlc0RERCEREQhEREIRERCEREQhEREIX/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0" name="AutoShape 4"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2" name="AutoShape 6"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4825" name="Picture 9"/>
          <p:cNvPicPr>
            <a:picLocks noChangeAspect="1" noChangeArrowheads="1"/>
          </p:cNvPicPr>
          <p:nvPr/>
        </p:nvPicPr>
        <p:blipFill>
          <a:blip r:embed="rId2" cstate="screen"/>
          <a:srcRect/>
          <a:stretch>
            <a:fillRect/>
          </a:stretch>
        </p:blipFill>
        <p:spPr bwMode="auto">
          <a:xfrm>
            <a:off x="381000" y="1828800"/>
            <a:ext cx="1743075" cy="2047875"/>
          </a:xfrm>
          <a:prstGeom prst="rect">
            <a:avLst/>
          </a:prstGeom>
          <a:noFill/>
          <a:ln w="9525">
            <a:noFill/>
            <a:miter lim="800000"/>
            <a:headEnd/>
            <a:tailEnd/>
          </a:ln>
        </p:spPr>
      </p:pic>
      <p:pic>
        <p:nvPicPr>
          <p:cNvPr id="34824" name="Picture 8" descr="http://bigbrassblog.com/media/6/20100515-No_sign2..jpg"/>
          <p:cNvPicPr>
            <a:picLocks noChangeAspect="1" noChangeArrowheads="1"/>
          </p:cNvPicPr>
          <p:nvPr/>
        </p:nvPicPr>
        <p:blipFill>
          <a:blip r:embed="rId3" cstate="screen"/>
          <a:srcRect/>
          <a:stretch>
            <a:fillRect/>
          </a:stretch>
        </p:blipFill>
        <p:spPr bwMode="auto">
          <a:xfrm>
            <a:off x="2438400" y="2209800"/>
            <a:ext cx="1143000" cy="1143000"/>
          </a:xfrm>
          <a:prstGeom prst="rect">
            <a:avLst/>
          </a:prstGeom>
          <a:noFill/>
          <a:effectLst>
            <a:outerShdw blurRad="50800" dist="50800" dir="5400000" algn="ctr" rotWithShape="0">
              <a:srgbClr val="000000">
                <a:alpha val="15000"/>
              </a:srgbClr>
            </a:outerShdw>
          </a:effectLst>
        </p:spPr>
      </p:pic>
      <p:pic>
        <p:nvPicPr>
          <p:cNvPr id="34827" name="Picture 11" descr="http://t3.gstatic.com/images?q=tbn:ANd9GcQmkK_HyoWs1GyvexkH97KyWYZxk-9DvpjWlS0Hb4kgqUGvMXV2Xw"/>
          <p:cNvPicPr>
            <a:picLocks noChangeAspect="1" noChangeArrowheads="1"/>
          </p:cNvPicPr>
          <p:nvPr/>
        </p:nvPicPr>
        <p:blipFill>
          <a:blip r:embed="rId4" cstate="screen"/>
          <a:srcRect/>
          <a:stretch>
            <a:fillRect/>
          </a:stretch>
        </p:blipFill>
        <p:spPr bwMode="auto">
          <a:xfrm>
            <a:off x="3810000" y="1828800"/>
            <a:ext cx="1916118" cy="2057400"/>
          </a:xfrm>
          <a:prstGeom prst="rect">
            <a:avLst/>
          </a:prstGeom>
          <a:noFill/>
        </p:spPr>
      </p:pic>
      <p:pic>
        <p:nvPicPr>
          <p:cNvPr id="10" name="Picture 8" descr="http://bigbrassblog.com/media/6/20100515-No_sign2..jpg"/>
          <p:cNvPicPr>
            <a:picLocks noChangeAspect="1" noChangeArrowheads="1"/>
          </p:cNvPicPr>
          <p:nvPr/>
        </p:nvPicPr>
        <p:blipFill>
          <a:blip r:embed="rId3" cstate="screen"/>
          <a:srcRect/>
          <a:stretch>
            <a:fillRect/>
          </a:stretch>
        </p:blipFill>
        <p:spPr bwMode="auto">
          <a:xfrm>
            <a:off x="5867400" y="2209800"/>
            <a:ext cx="1143000" cy="1143000"/>
          </a:xfrm>
          <a:prstGeom prst="rect">
            <a:avLst/>
          </a:prstGeom>
          <a:noFill/>
          <a:effectLst>
            <a:outerShdw blurRad="50800" dist="50800" dir="5400000" algn="ctr" rotWithShape="0">
              <a:srgbClr val="000000">
                <a:alpha val="15000"/>
              </a:srgbClr>
            </a:outerShdw>
          </a:effectLst>
        </p:spPr>
      </p:pic>
      <p:pic>
        <p:nvPicPr>
          <p:cNvPr id="34829" name="Picture 13" descr="http://t3.gstatic.com/images?q=tbn:ANd9GcRyKL55_h_L7VZ3Q066BYbiUm9VdXm6TCy59uI1chzNlI3qi-UWUQ"/>
          <p:cNvPicPr>
            <a:picLocks noChangeAspect="1" noChangeArrowheads="1"/>
          </p:cNvPicPr>
          <p:nvPr/>
        </p:nvPicPr>
        <p:blipFill>
          <a:blip r:embed="rId5" cstate="screen"/>
          <a:srcRect/>
          <a:stretch>
            <a:fillRect/>
          </a:stretch>
        </p:blipFill>
        <p:spPr bwMode="auto">
          <a:xfrm>
            <a:off x="1905000" y="4038600"/>
            <a:ext cx="1857375" cy="2466975"/>
          </a:xfrm>
          <a:prstGeom prst="rect">
            <a:avLst/>
          </a:prstGeom>
          <a:noFill/>
        </p:spPr>
      </p:pic>
      <p:pic>
        <p:nvPicPr>
          <p:cNvPr id="12" name="Picture 8" descr="http://bigbrassblog.com/media/6/20100515-No_sign2..jpg"/>
          <p:cNvPicPr>
            <a:picLocks noChangeAspect="1" noChangeArrowheads="1"/>
          </p:cNvPicPr>
          <p:nvPr/>
        </p:nvPicPr>
        <p:blipFill>
          <a:blip r:embed="rId3" cstate="screen"/>
          <a:srcRect/>
          <a:stretch>
            <a:fillRect/>
          </a:stretch>
        </p:blipFill>
        <p:spPr bwMode="auto">
          <a:xfrm>
            <a:off x="381000" y="4724400"/>
            <a:ext cx="1143000" cy="1143000"/>
          </a:xfrm>
          <a:prstGeom prst="rect">
            <a:avLst/>
          </a:prstGeom>
          <a:noFill/>
          <a:effectLst>
            <a:outerShdw blurRad="50800" dist="50800" dir="5400000" algn="ctr" rotWithShape="0">
              <a:srgbClr val="000000">
                <a:alpha val="15000"/>
              </a:srgbClr>
            </a:outerShdw>
          </a:effectLst>
        </p:spPr>
      </p:pic>
      <p:pic>
        <p:nvPicPr>
          <p:cNvPr id="13" name="Picture 8" descr="http://bigbrassblog.com/media/6/20100515-No_sign2..jpg"/>
          <p:cNvPicPr>
            <a:picLocks noChangeAspect="1" noChangeArrowheads="1"/>
          </p:cNvPicPr>
          <p:nvPr/>
        </p:nvPicPr>
        <p:blipFill>
          <a:blip r:embed="rId3" cstate="screen"/>
          <a:srcRect/>
          <a:stretch>
            <a:fillRect/>
          </a:stretch>
        </p:blipFill>
        <p:spPr bwMode="auto">
          <a:xfrm>
            <a:off x="4191000" y="4724400"/>
            <a:ext cx="1143000" cy="1143000"/>
          </a:xfrm>
          <a:prstGeom prst="rect">
            <a:avLst/>
          </a:prstGeom>
          <a:noFill/>
          <a:effectLst>
            <a:outerShdw blurRad="50800" dist="50800" dir="5400000" algn="ctr" rotWithShape="0">
              <a:srgbClr val="000000">
                <a:alpha val="15000"/>
              </a:srgbClr>
            </a:outerShdw>
          </a:effectLst>
        </p:spPr>
      </p:pic>
      <p:pic>
        <p:nvPicPr>
          <p:cNvPr id="14" name="Picture 8" descr="http://bigbrassblog.com/media/6/20100515-No_sign2..jpg"/>
          <p:cNvPicPr>
            <a:picLocks noChangeAspect="1" noChangeArrowheads="1"/>
          </p:cNvPicPr>
          <p:nvPr/>
        </p:nvPicPr>
        <p:blipFill>
          <a:blip r:embed="rId3" cstate="screen"/>
          <a:srcRect/>
          <a:stretch>
            <a:fillRect/>
          </a:stretch>
        </p:blipFill>
        <p:spPr bwMode="auto">
          <a:xfrm>
            <a:off x="7696200" y="4724400"/>
            <a:ext cx="1143000" cy="1143000"/>
          </a:xfrm>
          <a:prstGeom prst="rect">
            <a:avLst/>
          </a:prstGeom>
          <a:noFill/>
          <a:effectLst>
            <a:outerShdw blurRad="50800" dist="50800" dir="5400000" algn="ctr" rotWithShape="0">
              <a:srgbClr val="000000">
                <a:alpha val="15000"/>
              </a:srgbClr>
            </a:outerShdw>
          </a:effectLst>
        </p:spPr>
      </p:pic>
      <p:pic>
        <p:nvPicPr>
          <p:cNvPr id="34831" name="Picture 15" descr="http://t1.gstatic.com/images?q=tbn:ANd9GcT1PKT3RUTtLPbMSBDB3YLD9cMNh7Tzc7Q8lccTF-WlEsTOJRuaVQ"/>
          <p:cNvPicPr>
            <a:picLocks noChangeAspect="1" noChangeArrowheads="1"/>
          </p:cNvPicPr>
          <p:nvPr/>
        </p:nvPicPr>
        <p:blipFill>
          <a:blip r:embed="rId6" cstate="screen"/>
          <a:srcRect/>
          <a:stretch>
            <a:fillRect/>
          </a:stretch>
        </p:blipFill>
        <p:spPr bwMode="auto">
          <a:xfrm>
            <a:off x="5562600" y="4191000"/>
            <a:ext cx="2031558" cy="2133600"/>
          </a:xfrm>
          <a:prstGeom prst="rect">
            <a:avLst/>
          </a:prstGeom>
          <a:noFill/>
        </p:spPr>
      </p:pic>
      <p:pic>
        <p:nvPicPr>
          <p:cNvPr id="20482" name="Picture 2" descr="http://t2.gstatic.com/images?q=tbn:ANd9GcQFC74nEqBd-KJ1XPYLhMoiooPn_smKGoSkJk5eBVAcZ3CztYl-QQ"/>
          <p:cNvPicPr>
            <a:picLocks noChangeAspect="1" noChangeArrowheads="1"/>
          </p:cNvPicPr>
          <p:nvPr/>
        </p:nvPicPr>
        <p:blipFill>
          <a:blip r:embed="rId7" cstate="screen"/>
          <a:srcRect/>
          <a:stretch>
            <a:fillRect/>
          </a:stretch>
        </p:blipFill>
        <p:spPr bwMode="auto">
          <a:xfrm>
            <a:off x="7162800" y="1905000"/>
            <a:ext cx="1828800" cy="1752600"/>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4" name="Table 3"/>
          <p:cNvGraphicFramePr>
            <a:graphicFrameLocks noGrp="1"/>
          </p:cNvGraphicFramePr>
          <p:nvPr/>
        </p:nvGraphicFramePr>
        <p:xfrm>
          <a:off x="381000" y="1432560"/>
          <a:ext cx="8305800" cy="5151120"/>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kumimoji="0" lang="en-US" sz="1800" kern="1200" dirty="0" smtClean="0">
                          <a:solidFill>
                            <a:schemeClr val="dk1"/>
                          </a:solidFill>
                          <a:latin typeface="+mn-lt"/>
                          <a:ea typeface="+mn-ea"/>
                          <a:cs typeface="+mn-cs"/>
                        </a:rPr>
                        <a:t>“Shorts/pants: Shorts must all be of appropriate length (standing straight up, tips of fingers must not pass hem of the shorts) and clean (no cutoffs, rips, or holes).  Pants must be neat, of appropriate length, and style (wind-pants, khakis)”</a:t>
                      </a:r>
                    </a:p>
                    <a:p>
                      <a:r>
                        <a:rPr kumimoji="0" lang="en-US" sz="1800" kern="120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“Pants will be worn in an appropriate, and neat manner (waist of pants will be on the person’s waist, no cut off bottoms, or excess amounts of holes, etc).”</a:t>
                      </a:r>
                      <a:endParaRPr lang="en-US" dirty="0" smtClean="0"/>
                    </a:p>
                    <a:p>
                      <a:endParaRPr kumimoji="0" lang="en-US" sz="1800" kern="1200" dirty="0" smtClean="0">
                        <a:solidFill>
                          <a:schemeClr val="dk1"/>
                        </a:solidFill>
                        <a:latin typeface="+mn-lt"/>
                        <a:ea typeface="+mn-ea"/>
                        <a:cs typeface="+mn-cs"/>
                      </a:endParaRPr>
                    </a:p>
                  </a:txBody>
                  <a:tcPr/>
                </a:tc>
                <a:tc>
                  <a:txBody>
                    <a:bodyPr/>
                    <a:lstStyle/>
                    <a:p>
                      <a:r>
                        <a:rPr kumimoji="0" lang="en-US" sz="1600" b="1" u="sng" kern="1200" dirty="0" smtClean="0">
                          <a:solidFill>
                            <a:schemeClr val="dk1"/>
                          </a:solidFill>
                          <a:latin typeface="+mn-lt"/>
                          <a:ea typeface="+mn-ea"/>
                          <a:cs typeface="+mn-cs"/>
                        </a:rPr>
                        <a:t>Shorts/Pants</a:t>
                      </a:r>
                      <a:r>
                        <a:rPr kumimoji="0" lang="en-US" sz="1600" u="sng" kern="1200" dirty="0" smtClean="0">
                          <a:solidFill>
                            <a:schemeClr val="dk1"/>
                          </a:solidFill>
                          <a:latin typeface="+mn-lt"/>
                          <a:ea typeface="+mn-ea"/>
                          <a:cs typeface="+mn-cs"/>
                        </a:rPr>
                        <a:t>-</a:t>
                      </a:r>
                      <a:r>
                        <a:rPr kumimoji="0" lang="en-US" sz="1600" kern="1200" dirty="0" smtClean="0">
                          <a:solidFill>
                            <a:schemeClr val="dk1"/>
                          </a:solidFill>
                          <a:latin typeface="+mn-lt"/>
                          <a:ea typeface="+mn-ea"/>
                          <a:cs typeface="+mn-cs"/>
                        </a:rPr>
                        <a:t> </a:t>
                      </a:r>
                      <a:r>
                        <a:rPr kumimoji="0" lang="en-US" sz="1600" b="1" kern="1200" dirty="0" smtClean="0">
                          <a:solidFill>
                            <a:schemeClr val="dk1"/>
                          </a:solidFill>
                          <a:latin typeface="+mn-lt"/>
                          <a:ea typeface="+mn-ea"/>
                          <a:cs typeface="+mn-cs"/>
                        </a:rPr>
                        <a:t>In all circumstances, khaki shorts/pants are </a:t>
                      </a:r>
                      <a:r>
                        <a:rPr kumimoji="0" lang="en-US" sz="1600" b="1" u="sng" kern="1200" dirty="0" smtClean="0">
                          <a:solidFill>
                            <a:schemeClr val="dk1"/>
                          </a:solidFill>
                          <a:latin typeface="+mn-lt"/>
                          <a:ea typeface="+mn-ea"/>
                          <a:cs typeface="+mn-cs"/>
                        </a:rPr>
                        <a:t>preferred</a:t>
                      </a:r>
                      <a:r>
                        <a:rPr kumimoji="0" lang="en-US" sz="1600" b="1" kern="1200" dirty="0" smtClean="0">
                          <a:solidFill>
                            <a:schemeClr val="dk1"/>
                          </a:solidFill>
                          <a:latin typeface="+mn-lt"/>
                          <a:ea typeface="+mn-ea"/>
                          <a:cs typeface="+mn-cs"/>
                        </a:rPr>
                        <a:t> when working in the athletic training room.</a:t>
                      </a:r>
                      <a:endParaRPr kumimoji="0" lang="en-US" sz="1600" kern="1200" dirty="0" smtClean="0">
                        <a:solidFill>
                          <a:schemeClr val="dk1"/>
                        </a:solidFill>
                        <a:latin typeface="+mn-lt"/>
                        <a:ea typeface="+mn-ea"/>
                        <a:cs typeface="+mn-cs"/>
                      </a:endParaRPr>
                    </a:p>
                    <a:p>
                      <a:pPr lvl="0">
                        <a:buFont typeface="Arial" pitchFamily="34" charset="0"/>
                        <a:buChar char="•"/>
                      </a:pPr>
                      <a:r>
                        <a:rPr kumimoji="0" lang="en-US" sz="1600" kern="1200" dirty="0" smtClean="0">
                          <a:solidFill>
                            <a:schemeClr val="dk1"/>
                          </a:solidFill>
                          <a:latin typeface="+mn-lt"/>
                          <a:ea typeface="+mn-ea"/>
                          <a:cs typeface="+mn-cs"/>
                        </a:rPr>
                        <a:t>Acceptable attire includes:</a:t>
                      </a:r>
                    </a:p>
                    <a:p>
                      <a:pPr lvl="1">
                        <a:buFont typeface="Arial" pitchFamily="34" charset="0"/>
                        <a:buChar char="•"/>
                      </a:pPr>
                      <a:r>
                        <a:rPr kumimoji="0" lang="en-US" sz="1600" kern="1200" dirty="0" smtClean="0">
                          <a:solidFill>
                            <a:schemeClr val="dk1"/>
                          </a:solidFill>
                          <a:latin typeface="+mn-lt"/>
                          <a:ea typeface="+mn-ea"/>
                          <a:cs typeface="+mn-cs"/>
                        </a:rPr>
                        <a:t>Khaki dress pants or slight variation of khaki color  (not khaki jeans)</a:t>
                      </a:r>
                    </a:p>
                    <a:p>
                      <a:pPr lvl="2">
                        <a:buFont typeface="Arial" pitchFamily="34" charset="0"/>
                        <a:buChar char="•"/>
                      </a:pPr>
                      <a:r>
                        <a:rPr kumimoji="0" lang="en-US" sz="1600" kern="1200" dirty="0" smtClean="0">
                          <a:solidFill>
                            <a:schemeClr val="dk1"/>
                          </a:solidFill>
                          <a:latin typeface="+mn-lt"/>
                          <a:ea typeface="+mn-ea"/>
                          <a:cs typeface="+mn-cs"/>
                        </a:rPr>
                        <a:t>No army green, gray, blue black or printed khakis</a:t>
                      </a:r>
                    </a:p>
                    <a:p>
                      <a:pPr lvl="1">
                        <a:buFont typeface="Arial" pitchFamily="34" charset="0"/>
                        <a:buChar char="•"/>
                      </a:pPr>
                      <a:r>
                        <a:rPr kumimoji="0" lang="en-US" sz="1600" kern="1200" dirty="0" smtClean="0">
                          <a:solidFill>
                            <a:schemeClr val="dk1"/>
                          </a:solidFill>
                          <a:latin typeface="+mn-lt"/>
                          <a:ea typeface="+mn-ea"/>
                          <a:cs typeface="+mn-cs"/>
                        </a:rPr>
                        <a:t>Gym Shorts/pants that are AT, UWA, Adidas, or plain in red/white/gray/black</a:t>
                      </a:r>
                    </a:p>
                    <a:p>
                      <a:pPr lvl="1">
                        <a:buFont typeface="Arial" pitchFamily="34" charset="0"/>
                        <a:buChar char="•"/>
                      </a:pPr>
                      <a:r>
                        <a:rPr kumimoji="0" lang="en-US" sz="1600" kern="1200" dirty="0" smtClean="0">
                          <a:solidFill>
                            <a:schemeClr val="dk1"/>
                          </a:solidFill>
                          <a:latin typeface="+mn-lt"/>
                          <a:ea typeface="+mn-ea"/>
                          <a:cs typeface="+mn-cs"/>
                        </a:rPr>
                        <a:t>Khaki cargo</a:t>
                      </a:r>
                      <a:r>
                        <a:rPr kumimoji="0" lang="en-US" sz="1600" kern="1200" baseline="0" dirty="0" smtClean="0">
                          <a:solidFill>
                            <a:schemeClr val="dk1"/>
                          </a:solidFill>
                          <a:latin typeface="+mn-lt"/>
                          <a:ea typeface="+mn-ea"/>
                          <a:cs typeface="+mn-cs"/>
                        </a:rPr>
                        <a:t> shorts/pants will be acceptable for the remainder of this semester only.</a:t>
                      </a:r>
                    </a:p>
                    <a:p>
                      <a:pPr lvl="1">
                        <a:buFont typeface="Arial" pitchFamily="34" charset="0"/>
                        <a:buNone/>
                      </a:pPr>
                      <a:endParaRPr kumimoji="0" lang="en-US" sz="1600" kern="1200" dirty="0" smtClean="0">
                        <a:solidFill>
                          <a:schemeClr val="dk1"/>
                        </a:solidFill>
                        <a:latin typeface="+mn-lt"/>
                        <a:ea typeface="+mn-ea"/>
                        <a:cs typeface="+mn-cs"/>
                      </a:endParaRPr>
                    </a:p>
                    <a:p>
                      <a:pPr lvl="0">
                        <a:buFont typeface="Arial" pitchFamily="34" charset="0"/>
                        <a:buChar char="•"/>
                      </a:pPr>
                      <a:r>
                        <a:rPr kumimoji="0" lang="en-US" sz="1600" kern="1200" dirty="0" smtClean="0">
                          <a:solidFill>
                            <a:schemeClr val="dk1"/>
                          </a:solidFill>
                          <a:latin typeface="+mn-lt"/>
                          <a:ea typeface="+mn-ea"/>
                          <a:cs typeface="+mn-cs"/>
                        </a:rPr>
                        <a:t>No sweatpants (unless UWA specifically), tights underneath shorts, pajama pants or scrubs</a:t>
                      </a:r>
                    </a:p>
                    <a:p>
                      <a:pPr>
                        <a:buFont typeface="Arial" pitchFamily="34" charset="0"/>
                        <a:buChar char="•"/>
                      </a:pPr>
                      <a:r>
                        <a:rPr kumimoji="0" lang="en-US" sz="1600" kern="1200" dirty="0" smtClean="0">
                          <a:solidFill>
                            <a:schemeClr val="dk1"/>
                          </a:solidFill>
                          <a:latin typeface="+mn-lt"/>
                          <a:ea typeface="+mn-ea"/>
                          <a:cs typeface="+mn-cs"/>
                        </a:rPr>
                        <a:t>No rips, tears, holes, snags, frays or stains</a:t>
                      </a:r>
                      <a:endParaRPr lang="en-US" sz="1600" dirty="0" smtClean="0"/>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19471" name="AutoShape 15"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73" name="AutoShape 17"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75"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2667000" y="2743200"/>
            <a:ext cx="533400" cy="533400"/>
          </a:xfrm>
          <a:prstGeom prst="rect">
            <a:avLst/>
          </a:prstGeom>
          <a:noFill/>
        </p:spPr>
      </p:pic>
      <p:pic>
        <p:nvPicPr>
          <p:cNvPr id="15"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6019800" y="2895600"/>
            <a:ext cx="533400" cy="533400"/>
          </a:xfrm>
          <a:prstGeom prst="rect">
            <a:avLst/>
          </a:prstGeom>
          <a:noFill/>
        </p:spPr>
      </p:pic>
      <p:pic>
        <p:nvPicPr>
          <p:cNvPr id="16"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2514600" y="5105400"/>
            <a:ext cx="533400" cy="533400"/>
          </a:xfrm>
          <a:prstGeom prst="rect">
            <a:avLst/>
          </a:prstGeom>
          <a:noFill/>
        </p:spPr>
      </p:pic>
      <p:pic>
        <p:nvPicPr>
          <p:cNvPr id="17"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6019800" y="5181600"/>
            <a:ext cx="533400" cy="533400"/>
          </a:xfrm>
          <a:prstGeom prst="rect">
            <a:avLst/>
          </a:prstGeom>
          <a:noFill/>
        </p:spPr>
      </p:pic>
      <p:sp>
        <p:nvSpPr>
          <p:cNvPr id="36866" name="AutoShape 2" descr="data:image/jpg;base64,/9j/4AAQSkZJRgABAQAAAQABAAD/2wCEAAkGBhQSEBQUEhQUEhUVFBcUFxQUFBAUFBUUFBcVFRQUFBQXHCYeFxkkGRQUHy8gIycpLCwsFR4xNTAqNSYrLCkBCQoKDgwOFA8PFikcFBwpKSkpKSkpKSosKSkpKSkpKSkpKSkpKikpKSkpKSkpLCkpKSwpLCkpKSksKSkpKSwpKf/AABEIAOEA4QMBIgACEQEDEQH/xAAbAAACAgMBAAAAAAAAAAAAAAAAAwQGAQIFB//EAEYQAAEDAgIGBwQFCQcFAAAAAAEAAgMRIQQxBQYSQVFhInGBkaGxwRMjMtFCUmJykhRDU4KTssLh8AcVFjNjotIkNIOj8f/EABkBAAMBAQEAAAAAAAAAAAAAAAABBAIDBf/EACMRAQEAAQMEAwEBAQAAAAAAAAABAgMEERIiMVETIUEyYRT/2gAMAwEAAhEDEQA/APcUIQgBCFgoDmaa0oYQNmlTxvZcqDXZor7SM23xkO72mhHio+sGNrK4Z7PRHZn41Vcmjbm6orwzUOWtlMrx4VY6cuM58r5htbcK+lJWtJ3Pqw+Nl1Ip2uFWkOHEEEeC8tlgqA2nO+yaDhbz60r+6yD7subzBI/n4reO5n6zdH09aqsryl2Lx0fwzPI4bZd4OqEHW3HNze8dbGHx2V2mrjfDn8derIXkx18xY/Og/wDji/4rI19xf6Qfs4v+K11xnor1hC8pdr5i/wBI39nH8ks6/Yw/nB+zj+SOuDpr1pFV5AddcYfzxHUIx/ClS64YoGntpDauYHkjrh9Fex1WV4o7WLEOF55v2sg9VFdpaV1nSSE83vPmUusdD3MuCRLpKJvxSRt63sHmV4c6SRxNdt34it/yGThTrIr3C6zdWQ5pvYJ9bcIzOeP9U7X7tVzZf7SMIDQOe8/ZYf4iF5u3QhttE9lvF3oCunFo5kbgGNbWlyam/Gp/l1LnluJPDc0l0br4x3wQykcXezYPM1Rh9dw+eOLYAL3hvx1IryoFVniTgD2qCAWzxybDgY3tdtCmz0XAmvcuU3GVv+N3SnD2ALK1abWWyvShCEIAQhCAEIQgBKxM2y1zjuBPcmrk6w4otjoLbVu6/wAljPLpxtaxnNkVCd5LjtXqVGIydlStM6dZ3ilB3rBwrzJUvretKAW7FODdm1Mx3DgvKq9Ei6PMm5Nv6AC2E9U57wTQgVPktHsDuocbrJtC0m4KYyoseBPeQB5FKMJzFR2+hWWP6V92yK9QqUAkYQSvk2ms2WuDG8eiKvNfvOp+qtn6uwnc4dTvnVQNC4kvhDgLPfI+tR9KR9LdVF0mykf1Vb6rPFZ4lR3atw/Wk72/JRMboONjHOBJpkCbcBkuwzFcj+FyTJOXtO0BSotuoDvT+TL2OmK2PYAta5zg93wtqATvrQqczQcbyD7zvHnRcTSWhZZpXbOwWukY72ridpmwHCgaBUjp1t9UK1yAH6bqcgB20Tudn6z0wpuhIm5j8T/QJ2IwsbWPLWtaQx9ONQDTJRn4aPg934lNjoRwB48C0WWOq39a4hMc4c0ODQ4OALBa9QCHOO4clkilid9XHKp3ADcFztBTOMEYsC0GM5k1jJZkPuqY+FxI+I3+y0epSoZllGbjQAZJL59q4v1E78jbem/kA37PcXH/AHGngt5WsY2rnfiJp3CgQCo5Sa0JFN3xf/L81HfTN7h2kHsAyUXS2DdL7ItcWxlwD20oXN+h1Ctv1gtsJq3snakcSeG4EpwPVNWMZ7TCxEmpDdk9bOj6V7V1VXNS27MT2D6LgQPvNH/Eqxr1dO9WMqHOcZWBCELbIQhCAEIQgMKs6248MLRQudsmjQK57z3KzFVTTp2pXDhTwG/xU+4vGDtoznJXGP2AS81e41PmGjkMymmU7G0a5b0jEv8AegDIDvrxTNISdDZG/NefVbeF3QLzYkWHALZjKNWWM6AHJb7lk2pNlFlidsnZuSHUNd5B40puTwVme1EBF0bgRFEyMGuw0NrxIFz2mqlFo3gKN7RPdZqKDGNG4BauioPhpW1anef5lbYWMusFjSseyGt26Zk9QzKQQZHtYKbyeLu4XSGTBxN8j2ZH5rm4yAl28OkOyxpN2s3vdwJC6uH0eGjZbu405CpWvDJBLnfD5WTX1a7ZN6bOQNK0vl2LoNjDGpUmIrlvS5NE0VhPZMeCTeR76XFA81pdTmDM8lpG2qY3IpUIEkxooowbn3cajgpD3CpU+CEhv9b0+eCH5P0b5EUoOA3k9q0wdXOo8/Dnz4HtHqp8ws1ufJRaUdtbx0XcxnXs+aJTWLVKX30zfssPcXD1CtSpOqctMWR9aJ3eHMPzV2Xp7e84RHq/1QhCF3cghCEAIQhAYJVN0lN8R+sSewmwVsxr6RuP2SqRpORRbq/cinQnmuPK7p1Ugt2jyCRBHU1PFT4zwyUdUN2EUpRZJzWkT6uIG7NEz6JGSDdb4jJJbdyfOLICFHnRSJLjwUcG6mQtqlQ6OBbsMJ7SepVx+kPbTEtya09JwsSeXBWV492RyVcwUe1I9tAaAeZRCKwWBDp9okvIF3HeeXAKfE/Mnnbt/ksYiX2Y2I7yOzO5o3rVsYYy9TQd5qUBtNkUhmQUiLpM7Ehwogj4gsgUB6lrA6xRuKDQYR7ypuus6To9y5ZsV1YHdFFEOrst2jnkO3eoU52e4DtKZLIXOpuCTpdtm9YRBUzViTZxsY4h4HUWk07wF6GvNsE8NxEDzYCRt+R6J8/NekBejtb22JNb+mUIQqnEIQhACEIQELSzqRHs81RNIPq4q56wyUjA4n0KpOIzXnbi96vRna1hYmF9BZIdJQWWK2Uzs3hcakLdyTGbptUGwz4k96U3NN3JBCe26nYQKLK1TMCkE+T4VWsDNTEzAZhjB3ucrK82KqGjZD+V4kDPZj7LvTgTJMWGEtaKvPh1pxZ7u97CveVHwcVZXb6C55qbOz3Z6h5IIvAPqw8rLGJZayRop9iFMkbZA/EbDndyTyeiVDY6juxSwbICE0V711MOKNHUoUDFNjNkURtBHeqVpMVCktySMWKhI0aYVjA4DxXpmDnD42vGTmh3eAV5n9FXnVCbawcf2dpn4XEDwordrfuxNrT6ldlCEK9MEIQgBCEFAcDWiWzR1n0VQlddWLWib3h5AD19VWXOqV5etec6u05xjAZAjbqjYBQGri2yxqaFoBZbpU2Uxq0otmJBpKFIwIS3JuGzQE1+So+Bef7wxDcqxtPc4/NXdxsqRhWk6VmA/Qj96y1j+h3dGw0Y48SpGIHuz/W4LD27DKEj5ncE7FtpH1krJODo6Sh7f5ldpjahVrRjqvcPtHzVnZZqdEcpw6XepDSlzNv2rIcgjI22UiMJLU9gSaNSsQUxLlFSgIpVq1CmrDK36stexzWnzDlWZ2rtahS0knbxDHdxcD5hVbe98cdWdq6IQhekjCEIQAsFZWrigKLrHPWV3WR3WXGac1O0vJVzjzr3qBhxVePleba9CeIc0WQ+yc0XolStustMgrYBK3pzQkDGhaA3TBklApGcAmwtusMyTUA0qj6MxQ/vTFmthG1g6wW/NXYFVDVKD3+MlDdpz5zG29B0CS4nkOinPFDvYbC1Icak1qAQR1W3AZrbEz7UTSMiTTmKm6h6b0gQGwxHpPo3aApna3IBSsbEGNjYMmtA7kiVrR52cQ8c6+N1Y5ps+arQtinc6rvg1CdJrI1aNUhwSKX60gkMTWlLYFvtIMyqwXIWWs4oCPKbVU7UiSmLI+tE7vDmu+a52Ofayfq1Ls4uE8S5v4muA8aLto3jOOep9416UhCF6yEIQhACRjX0jeeDT5J6gaakpC7nQd5Wc7xjaeM5sULSW9RsGVI0k5Iwea8h6CUDdLkWWnNYzWaZQN1Iao/0k9iAZI7opcDahZxBsm4U2CQPLbBbbdAtHFLlNUGkRv6DiuXo7QcmGjo8hwlcZ2uaKWm6TmHm0mld4op0zqQOP2T5FdrT8VIIOTQ3/a35LrjjzhlfTnllxZPam6Pi28UXbmWHXvKn4t1XnklaONHvO4BaYd+2HHmVyacDE2xP9cF3sMLLhaRtOCu/o89BO+AZRaiO9U2iw9I2GZLJKwMliRyAcFvWyUw1omzPoCgOXjH1KZhZdiSF/wBWRh7A4V8FD2qmqfK33fYt4/VjF+49ZCykYKbbjY76zGu7wCnr2UAQhCAFyNYn0jA4u8h/NddV/WWS7RyJ7z/Jcde8YV0053RUMe2rlrAyibjRdYhyXlrWVtGta3WwCVMsxXryWzVvspJNCkG0+adh7JMuSZEUBIdkllMqlONyg2cX/kOH2SPBWjWaP/p28nAd7SPkqzOfdnuVv1iZXDu5Fp8QFToznTzT6l7sXnuMm9nG4DM5pmi46RdagaafcDiQu1DHSMDkp/x2VjSzfehdbRr7di52lG+8CmaOd0epF8BP21sStaWqtXnJI27iluQTZLLqoJLgyRiHWK0gdZauqUG5zT0qKW8dBRXWlp2qYRZaZX3VaXawcPJuz+Alvousq5qNNXDub9WVw7DRw8yrGvX07zjKhynFoQhC2yFVtYpPfU4AD19VaVTdNyVnfyNPAKbc3tdtH+nJxTUmPJPxTahaNbQLzlgZHeqY8IasvWQ14Jc7N62JutpBVpQCRcLMLrrWBANCgJ4FkiUeaC8rDnIAnd0B95o7yFedMsrh5Puk91/RefvfV0Y4yMHe4L0fGMrG8cWuHeCrdtOcMk2te7F5JpBtZ2DdXyXfky7Fw8b/ANxGOde5dqTKqiv4piv6Rb00/CWC1xbauW7SAKJ/jKS+UlMLclHjcKgKY8ZJGW/LsSYwmPdZYY2wQDIck0WC1w7fJZmfQINx5He/HUugBZcyM1m7F0wtEseoMl52/cd37QPkFcFRdS5aYp7frRn/AGub8yr0vT295wiLV/qhCELu5sFUfSL6zPP2j5q7kqhYh1XE8SfEqPdeIo0PNLelC6Y4orZQ1UGhbOyWGrWVyyCaprTZJJumsQCAKOWs5W8xoaqPI+oQEza6AW25aMHu1jDSVHUgF4cVniH+tEP/AGNXppXmmCbXF4cf6zfCrvRemUXobWdtSa/mPJsfDTGAcCW9xoutiMkrWDD00h2l3YaHzKZijZQ5zi2KsfDj4o3URrjdS5rlRos6IJMwMVLqbMUqAZUTHb1mmVSy3a2yGrZoQZkI8lExFSpjVz8fJQWRCqFgGdMnmulVRcFFst61IBWidDVt9MbEeIc3vaT5gL0ZeYaPk2Z4XcJWV6i4A+BK9PC9Da3tsS60+whCFU4lTuo1x4AnwVCIV6x7qRPP2T5KkPbdQ7rzFWh+luatKFOATKBRVQjFyS5yxipamgSw66QbhOYckmmSbVAIxTr0UcDcszPqVkiwQSZMehTkoujn5p7jVpUDR7+mUG6uiG1x+HH2nn8MbyvRV57q62uko+UUrv3W/wARXoS9LbTsR639KVrVBTFtI+k0EnkKingubjHXoFYtbYwDHIdwcPIj1VWjB2XOOZUevOM6o0rzjEI5lR9Hx1cesqSwVC00favMlcmnS2aLUmyxtWWrnXSaEacEmE1TwgBc3G3cApss1FDdKK1ThVsGdELZqWZqrZjkyZc6grvBB7rr1Zj6gHiK968qc2y9L0PLtYeJ3GNn7oVu1vmJ9aeExCwhWp0TSx9y/wC75qnPVu02fcO7PMKouqvP3P8AUV6HighayixQ51SK/wBUS8VISKCykruhlq3Yy6wyIp4ZQJArMrErrFMNAoGLxHDJAaVumM9FHa9Na+6dZSWOsVzsMaSnrUouUSazwUGsWqIrpF32cO7sq+Mei9AXnmoZrj5zwgaPxPr/AAr0Nent5xhEer/Tga4xVgB4PHiCPkqliDRgA3hXrWKMHDPrelHdxBVCfcFxUu6nfy7aN7UdooFHgdftUiuaVhGVNuKmdk5wskyBSSKJDhdIN4WInlAWr5tkLmPmLzbJPyDpJqrSRDIqZpgiqmTRqfC1ZDAEwEIDDhZX7VWSuEi5BzfwucFQnZK56jvrhacJHjyPqqtre6uOtPpYEIQvQSI2kMKZIy0GlaX6jVcN+rsm4sPaR6KzIXLPSxzvNdMdS4+FR/w/KPog9Tm+qiYnQ836J3ZQ+RV5RRcrtcfbp8+TzmfCSAiscg/Uf8kmZ+zY267ea9MWHNBzWLtJ7Oa99PLDKKLUxg8OpemP0bE7OOM9bGn0UWTVnDO/MsH3QW/ukLF2t/Kfzz089EA4ILKblepNT4DkHt6nu/iqo0mpTfoyuH3mtd5UWLts4182KlGS91Gxso2Cd+7crlNqS/c9jusOb5VXKxupOINg1rhye31os/DnPxr5MfbP9l7Pf4omh6MQtffIV6KqjqLq1LhXTmUBvtCzZAcHGjNqtaZfErcvQ0pxjJUupecrwi6Tj2oZBxY7yXnWOlFgF6ZM2rSOII715tNoWUn/AC5D+o/5KbdY22WOujeOUJ0opmhmLDRZSf8ADsx/MyfhcPNOZqtN+hd3sHmVN0ZenfqntzhO4lMMlM7rqM1ZxByiI63Rj1TRqZiHZhjet/yBRNLO/jPXj7V7Ev2qDJNhiAbZWBmoEpzkjHUHu+SnQagtHxyvP3Wtb51XSaGfovlx9qn7MZ5pmza1ldYdS8O3MPd955/hopbNWsOPzTT17R8ytf8ALl7Z+aPPRBxKYGDivRo9EQtyijH6jfkpDIWjIAdQA8lubW/tL5v8ebN0e93wte7qa4+it2p2FdHA5r2OYfaEgOFCQQ2/gV36IXbT0JheeXPPU6pxwEIQu7kEIQmAhCEAIKEIAWEIQAVlCEBqgoQkKAshZQmGHLCEIJhZCEIAWUISAQhCbQQUIR+MgIQhENlCEIAQhCA//9k="/>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68" name="Picture 4" descr="http://3.bp.blogspot.com/_MZd3_a0qUBg/TCDpaWfvyVI/AAAAAAAAFjs/1PnCTs-NmSM/s400/khaki+shorts.jpg"/>
          <p:cNvPicPr>
            <a:picLocks noChangeAspect="1" noChangeArrowheads="1"/>
          </p:cNvPicPr>
          <p:nvPr/>
        </p:nvPicPr>
        <p:blipFill>
          <a:blip r:embed="rId3" cstate="screen"/>
          <a:srcRect/>
          <a:stretch>
            <a:fillRect/>
          </a:stretch>
        </p:blipFill>
        <p:spPr bwMode="auto">
          <a:xfrm>
            <a:off x="228600" y="1981200"/>
            <a:ext cx="2209800" cy="2209800"/>
          </a:xfrm>
          <a:prstGeom prst="rect">
            <a:avLst/>
          </a:prstGeom>
          <a:noFill/>
        </p:spPr>
      </p:pic>
      <p:pic>
        <p:nvPicPr>
          <p:cNvPr id="36870" name="Picture 6" descr="http://t1.gstatic.com/images?q=tbn:ANd9GcRnFC1uCp3Xn6ohjJs51PMLz_6R3WxxdLqDqOf5dA1Lknd0jFZw"/>
          <p:cNvPicPr>
            <a:picLocks noChangeAspect="1" noChangeArrowheads="1"/>
          </p:cNvPicPr>
          <p:nvPr/>
        </p:nvPicPr>
        <p:blipFill>
          <a:blip r:embed="rId4" cstate="screen"/>
          <a:srcRect/>
          <a:stretch>
            <a:fillRect/>
          </a:stretch>
        </p:blipFill>
        <p:spPr bwMode="auto">
          <a:xfrm>
            <a:off x="3352800" y="1905000"/>
            <a:ext cx="2438400" cy="2438400"/>
          </a:xfrm>
          <a:prstGeom prst="rect">
            <a:avLst/>
          </a:prstGeom>
          <a:noFill/>
        </p:spPr>
      </p:pic>
      <p:pic>
        <p:nvPicPr>
          <p:cNvPr id="36872" name="Picture 8" descr="http://t3.gstatic.com/images?q=tbn:ANd9GcTlx-EoUbtGlZ6w1sqWLTH9Mdt5M1OhaLawKawofBjTYPZbtb66SA"/>
          <p:cNvPicPr>
            <a:picLocks noChangeAspect="1" noChangeArrowheads="1"/>
          </p:cNvPicPr>
          <p:nvPr/>
        </p:nvPicPr>
        <p:blipFill>
          <a:blip r:embed="rId5" cstate="screen"/>
          <a:srcRect/>
          <a:stretch>
            <a:fillRect/>
          </a:stretch>
        </p:blipFill>
        <p:spPr bwMode="auto">
          <a:xfrm>
            <a:off x="152400" y="4419600"/>
            <a:ext cx="2285998" cy="2286000"/>
          </a:xfrm>
          <a:prstGeom prst="rect">
            <a:avLst/>
          </a:prstGeom>
          <a:noFill/>
        </p:spPr>
      </p:pic>
      <p:pic>
        <p:nvPicPr>
          <p:cNvPr id="36874" name="Picture 10" descr="http://t0.gstatic.com/images?q=tbn:ANd9GcQBDpg_zDbRb4Afo3hmWndjnSlxEcraD8ZRs3D1TALn3aQvtHhP"/>
          <p:cNvPicPr>
            <a:picLocks noChangeAspect="1" noChangeArrowheads="1"/>
          </p:cNvPicPr>
          <p:nvPr/>
        </p:nvPicPr>
        <p:blipFill>
          <a:blip r:embed="rId6" cstate="screen"/>
          <a:srcRect/>
          <a:stretch>
            <a:fillRect/>
          </a:stretch>
        </p:blipFill>
        <p:spPr bwMode="auto">
          <a:xfrm>
            <a:off x="6781800" y="4191000"/>
            <a:ext cx="1847850" cy="2466975"/>
          </a:xfrm>
          <a:prstGeom prst="rect">
            <a:avLst/>
          </a:prstGeom>
          <a:noFill/>
        </p:spPr>
      </p:pic>
      <p:pic>
        <p:nvPicPr>
          <p:cNvPr id="36875" name="Picture 11"/>
          <p:cNvPicPr>
            <a:picLocks noChangeAspect="1" noChangeArrowheads="1"/>
          </p:cNvPicPr>
          <p:nvPr/>
        </p:nvPicPr>
        <p:blipFill>
          <a:blip r:embed="rId7" cstate="screen"/>
          <a:srcRect/>
          <a:stretch>
            <a:fillRect/>
          </a:stretch>
        </p:blipFill>
        <p:spPr bwMode="auto">
          <a:xfrm>
            <a:off x="7772400" y="4800600"/>
            <a:ext cx="323850" cy="276225"/>
          </a:xfrm>
          <a:prstGeom prst="rect">
            <a:avLst/>
          </a:prstGeom>
          <a:noFill/>
          <a:ln w="9525">
            <a:noFill/>
            <a:miter lim="800000"/>
            <a:headEnd/>
            <a:tailEnd/>
          </a:ln>
        </p:spPr>
      </p:pic>
      <p:pic>
        <p:nvPicPr>
          <p:cNvPr id="36876" name="Picture 12"/>
          <p:cNvPicPr>
            <a:picLocks noChangeAspect="1" noChangeArrowheads="1"/>
          </p:cNvPicPr>
          <p:nvPr/>
        </p:nvPicPr>
        <p:blipFill>
          <a:blip r:embed="rId7" cstate="screen"/>
          <a:srcRect/>
          <a:stretch>
            <a:fillRect/>
          </a:stretch>
        </p:blipFill>
        <p:spPr bwMode="auto">
          <a:xfrm>
            <a:off x="7315200" y="4800600"/>
            <a:ext cx="323850" cy="276225"/>
          </a:xfrm>
          <a:prstGeom prst="rect">
            <a:avLst/>
          </a:prstGeom>
          <a:noFill/>
          <a:ln w="9525">
            <a:noFill/>
            <a:miter lim="800000"/>
            <a:headEnd/>
            <a:tailEnd/>
          </a:ln>
        </p:spPr>
      </p:pic>
      <p:pic>
        <p:nvPicPr>
          <p:cNvPr id="36878" name="Picture 14" descr="http://t2.gstatic.com/images?q=tbn:ANd9GcTs5Oh0i4YCdGGEpAhqHADsClPyed8d1P30jHZif00SE-8mZMNf_Q"/>
          <p:cNvPicPr>
            <a:picLocks noChangeAspect="1" noChangeArrowheads="1"/>
          </p:cNvPicPr>
          <p:nvPr/>
        </p:nvPicPr>
        <p:blipFill>
          <a:blip r:embed="rId8" cstate="screen"/>
          <a:srcRect/>
          <a:stretch>
            <a:fillRect/>
          </a:stretch>
        </p:blipFill>
        <p:spPr bwMode="auto">
          <a:xfrm>
            <a:off x="3124199" y="4419600"/>
            <a:ext cx="2748507" cy="2209800"/>
          </a:xfrm>
          <a:prstGeom prst="rect">
            <a:avLst/>
          </a:prstGeom>
          <a:noFill/>
        </p:spPr>
      </p:pic>
      <p:pic>
        <p:nvPicPr>
          <p:cNvPr id="36880" name="Picture 16" descr="http://t3.gstatic.com/images?q=tbn:ANd9GcSs1hY_CAdxQnTwilrHpE8Bc8dYan1aL7wlHZP3HLdx4eeaR0lm-Q"/>
          <p:cNvPicPr>
            <a:picLocks noChangeAspect="1" noChangeArrowheads="1"/>
          </p:cNvPicPr>
          <p:nvPr/>
        </p:nvPicPr>
        <p:blipFill>
          <a:blip r:embed="rId9" cstate="screen"/>
          <a:srcRect/>
          <a:stretch>
            <a:fillRect/>
          </a:stretch>
        </p:blipFill>
        <p:spPr bwMode="auto">
          <a:xfrm>
            <a:off x="7010400" y="1752600"/>
            <a:ext cx="1571937" cy="2362200"/>
          </a:xfrm>
          <a:prstGeom prst="rect">
            <a:avLst/>
          </a:prstGeom>
          <a:noFill/>
        </p:spPr>
      </p:pic>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34818" name="AutoShape 2" descr="data:image/jpg;base64,/9j/4AAQSkZJRgABAQAAAQABAAD/2wCEAAkGBg8QDhANDQ4QEA0OEBMQDhAQDxQQERgQFRIVGR8QGB4ZHCYeFyUjGhUUKy8gJSgqLjguFR49NTQqNSc3ODUBCQoKDgwOGg8PGi0lHSUtLjUyMjUtLC4sNCwuNSkpLTU1KSkpLikqKiopLiwtNTUtKiw0NTQsKTUuKSwpLDU1Kf/AABEIAOEA4QMBIgACEQEDEQH/xAAcAAEBAAIDAQEAAAAAAAAAAAAABwYIAQQFAwL/xABCEAABAwIDBAgCCAMHBQEAAAABAAIDBBEFBzEGEiFREyJBYXGBkbEyoRQjQmJykqLBJFKCFTNDU3Oy0RZj0uHwg//EABsBAAMBAQEBAQAAAAAAAAAAAAAFBgQHAwEC/8QANxEAAQMCAQkHBAIBBQEAAAAAAQACBAMRBQYhMUFRcYHB0RIiMkJhkaETFCOxM/DhFiRScvEV/9oADAMBAAIRAxEAPwC4oiIQiIiEIiIhCIuHvABLiAALkk2AA7Vgu0ma9NBeOjAqZRw372hB8dX+XDvXm+o2mLuK1xYVeW7sUWkn44nQFnRcALngBxJWNYvmLh1NcGfpnj7EA6Q+F/hHqo9jm11ZWE/SJ3FnZE3qRj+ka+JuV46X1Jx8gVhEyUaM8l/AdT0CpOJZzSm4paVjB2OmcXnxs21vUrG6zMfE5b3qiwHsiY2P5gb3zWNIsbpFR2lyo6OEQqPhpDjn/d13p8dq5P7yqnf+KZ7vcrpukcdXE+JJX5ReRJOlMW02s8IAXLXkaEjwNl24MZqY/wC7qZ2fgme32K6aIBI0IcxrvELrIqPMHE4vhq3uHKUNl/3An5rIsOzlqG8KmmikHOMuid48d4H5KdovVteo3Q5L62Ewq3jpDgLH3FlcsJzPw6ezXSOp3nsnG638wu31IWVRStc0OY4Oa4XDmkEEcwRqtY16OD7RVVI7epZ3x8blt7sPi08D6LXTnEeMKel5KU3Z477HYc499I+VscinOzmbsUlo8QZ0T9OmjBMZ8Rq35+SoVPUMkY2SN7XxuF2uaQ5pHMEapjTqsqC7So6XAkQ3dms23rqPFfREReixIiIhCIiIQiIiEIiIhCIiIQi8jaPaimoI+kqH9Y/3cTeMjj3Dl3ngvL2227ioGdHHaSscLsjv1Wg/bfb5DU92qimJYlNUyunqJDJK88XH2HYAOQWKRKFPut0qmwfAXzLVa2an8n/Hr7L2tqduqqvJa53RU9+rAw9Xxcftnx4cgFjiIlDnFxu4rotChTjsFOk0ABEX7ihc9wYxpc9xs1rQXOJ5ADVZtgOU1XNZ9U4U0Z47pG/KR+EGzfM37l9ZTc82aF5yptCK3tVnAfv20lYMvvS0Esp3YYpJHco2OefkFb8Jy2w6nsTD07x9qc9J+n4fksmihaxoaxrWtGjWgNA8gtzIDj4ipeRlZSbmo0yfU5vjPyUEpsvsUkF20cgH/cLI/wDcQV348qcTOscTfGZv7XVvRe4g09ZKVPyqlnwtaOB6qIvyoxMaMiPhMP3sulUZdYowXNI5w+4+N/ya66vaIMGntKG5VTBpa08D1WtVbhc8JtPBLEf+5G5nuF1Vs85gIsQCDqDxCx7Fcv8ADqi+9TNjeftw/VO8bDqnzBXg+AfKUzj5WMOatTI9Qb/Bt+1AkVCx3KCeO76KUTt/y32jk8Afhd8lgdXRyQvMU0bo5G6te0tcPIrFUpPp+IKoiT48sXovB9NftpXxXs7O7W1VC/ep3/Vk3fE7jG7y7D3ixXjIvw1xabhaKtJlZhZUAIOoq/bK7bU2INsw9HUNF3wOPWH3mn7Q7/UBZCtZKapfG9skT3MkYbtc02cDzBVi2EzFbV7tLVlrKvRjtGyeHJ3d29nJNo8sP7r9K59jGT7owNaPnZrGsdQs5REW9SaIiIQiIiEIiIhCLFNu9tmUEW5HZ1ZKPq26hrdOld+w7SO4r1NqNo46CmdUScXfDEy9i6Q6N8O0nkCoBiWJS1Ez6idxdLI7ecf2HIAWAHcsUqR9MdlulU2A4P8AeP8ArVR+MfJ6bfZfOqqnyvdLK4vkeS57nG5JPavkiJMulgACwRZNsnsHU15Dx9VSg9aZw17mD7R+XesZVMy6zCDQygrXWaLMp5joBoInd3I+RXvQaxz7P0JXi1WTSjl8YXd8gbQNZ/udZ1s9slSULbU8Y6QizpX9aR3n2eAsF7KInzWhosFyarVfWcX1CSTrKIiL6vNEREIRERCEREQhF52NbP01ZH0dVE14+y7R7TzaRxC9FF8IBFiv2yo6m4OYbEawoltdltPR700F56UXJIH1jB98DUfeHmAsNWz6m23WWYeHVeHMAkF3S07RYO+9GOw/d7ezjqskQ7d6n7K6wnKPtkUZenU7rs3qUrlriCCCQQbgjgb80c0g2PAjULhLVaaVZMu9vfpTRR1Tv4tg6jz/AIjQP9wGvPXms7WscE7mPbJG4tewhzXNNiHA3BCu+wu1ra+mu6wqYrNnaOHHskHcfkQU3iSO33HaVzvKDBxHP3FEdw6RsPQ/CyVERb1JIiIhCLh7wAXEgAC5JNgAO0rlYJmvtJ0FMKON1paoHftqIBr+Y8PAOXnUeKbS4rXCiul120Waz8azwCn23W1Jr6suaT9Hiuynb92/GTxcR6ADsWOIin3OLiXFdgoUGR6baVMWACIsm2D2TNfVWeD9Ghs6c6X5RjvdY+QKybMLLoNDq2gjs0cZ4GDQf5jAOzm30Xq2g9zO2NCw1cWj0ZIivPePsDqB9T02qZoiLwTVU3LvMS25Q1z+HBsEzjpyjefY+RVSWsCpuXeYltyhrn8ODYJnHTlG8+x9UziyvI9Q+O4Fe8mMN45jmFUkREzUKiIiEIiIhCIiIQiIiEIiIhCnOZWwYka7EKRn1zRvVEbR8be2UfeHaO3x1ky2fUYzN2PFLN9LgbamqHdZoHBkuu73A8SPAjklcyPb8jeKu8nMXLrRKx/6nl09tiwdepszj8lDVR1MfEA7sjL2Dozqz/jvAXlolwJabhWdSm2qwseLg6VsxRVjJomTRO3o5Wh7D3EfLwX3Uwyh2k+PDpXaXlp7/qjHv+ZU9UFGoKjA5cgxGE6FIdROjV6jUiIi9VgXDjYXPADUrXna7HDWVs1RfqF27COUTeDfC+vi4qw5i4v9Gw2YtNnzWgZ4vvf9AeoMlc6pnDFd5KRLNfJO4fs8vZF+4YnPc1jAXPeQ1rRxJcTYAea/CznKbAemrHVTxeOkALb6GV1w30AcfENWCmwvcGhVk2U2LQdWdqHzq9yqbsls82ho46cW6T45nD7Up1PlwA7gF7KIqJrQ0WC45VqurPNR5uSblS3MTLu2/XULOHF08LRpzkYPceYUyWz6luYmXdt+uoWcOLp4WjTnIwe48wlsqL52K2wLHb2jSTuPI8ipkiIliuFTcu8xLblDXP4cGwTOOnKN59j5FVJawKm5d5iW3KGufw4NgmcdOUbz7HyKZxZXkeofHcCveTGG8cxzCqSIiZqFRERCEREQhEREIRERCEXTxjC46qnkpphdkrS08wexw7wbHyXcRfCLixX6Y8scHNNiFrViuGvpp5KeUWkieWu5G2jh3EWI7iuqqbnFgNjFXsHxfUzW52Ja703hfuapkp+tT+m8tXYMNmCZGbW1nTvGldvCsRfTVEVTH8cTw8d9tWnuIuPNbG0NYyaKOeM3jlY17D91wutZ1Zco8X6WhdTuN3Ur7D/Tfdw/Vv8AoFrg1LOLNqn8qYnbotkDS02O49D+1nSIibLnqlOc+JXlpqUHgxjpnDvcd0ega78ymyyXMes6XFak3uIy2If0MAI/NvLGlPyHdqo4rr2EUfowqTfS/vn5ortlthP0fDYSRZ9Red/9fw/oDfmohQUplmjhb8UsjYx4ucB+62VhiDGtY0Waxoa0cgBYD0WuAy7i5IMrJHZpMojWbnh/78L9oiJqoBEREIUtzEy7tv11CzhxdPC0ac5GD3Hopktn1LcxMu7b9dQs4cXTwtGnORg9x5hLJUXzsV1gWO3tGknceR5FTJERLFcKm5d5iW3KGufw4NgmcdOUbz7H1VSWsCpuXeYltyhrn8ODYJnHTlG8+x8imcWV5HqHx3Ar3kxhvHMcwqkiImahUREQhEREIRERCEREQheVtThP0qhqKe13PjJj/wBRvWb+oBa6lbPrXjbDD+gxGqhAs0TOc0cmv64Ho4JZPZocrjJORnqUDvH6PJeOs1ylxLo8R6Enq1MTmW7N5vXB9GuHmsKXpbN1vQ11NNewZPGXfh3gD8iVgpO7LwVWz6P141SntB99XytjUXFkVEuNLW/HZ+krKmT+eeV3rI4ror9SOu4nmSfUr8qaJubrt9NvYaG7Ashy+phJitI06NkMn5GOd7tCvyiGVMd8UjP8sUp/Tb91b03gj8ZPqudZVPvLa3Y0fsoiItylUREQhEREIUtzEy7tv11CzhxdPC0ac5GD3HmFMls+pbmJl3bfrqFnDi6eFo05yMHuPRLJUXzsV1gWO3tGknceR5FTJERLFcKm5d5iW3KGufw4NgmcdOUbz7HyKqS1gVNy7zEtuUNc/hwbBM46co3n2PqmcWV5HqHx3Ar3kxhvHMcwqkiImahUREQhEREIRERCEUVzcpQzEt8f4sEbz4guZ7MCtSkmc8f8VTO5wuHo8/8Aksc0XpKjyaf2ZwG0HryU7QFESVdPVv8A+t280Ui/tR3Mot/3blI/6dpbF5z22JHIkLhdzGYOjqqiP/LnkZ+V5H7LprCRY2VWx3aaHbVmOVD7YowfzRSj9N/2VuUEy6qAzFaUnRznM/PG5o+ZCvabwT+M71zrKptpjTtaP2UREW5SqIiIQiIiEIiIhCluYmXdt+uoWcOLp4WjTnIwe48wpktn1LcxMu7b9dQs4cXTwtGnORg9x5hLJUXzsV1gWO3tGknceR5FTJERLFcKm5d5iW3KGufw4NgmcdOUbz7HyKqS1gVNy7zEtuUNc/hwbBM46co3n2PkUziyvI9Q+O4Fe8mMN45jmFUkREzUKiIiEIiIhCKS5zv/AImmbyhcfV//AKVaUYzeqA7EWsH+FTsafEue72cFjmG1JUeTTe1PB2A9OawdERJV09dz+zzyRVX/AKG7kW37VymP/v0dqwDMGj6LFKpvY94lH/6NDvclY6qJnLh27U09SBwliMZ/FG6/s8flU7XhXb2ajgmmE1vrQqT/AEA4jMf0u1hdZ0NRDONYZWSflcDb5LZRjgQCDcEXB7lrCr7l/iv0jDad17vib0Mn4o+Av4t3T5rXAfnLVO5WR7sp1hqJB45x+isiRETVQSIiIQiIiEIiIhCIiIQpbmJl3bfrqFnDi6eFo05yMHuPRTJbPqW5iZd2366hZw4unhaNOcjB7jzCWSovnYrrAsdvaNJO48jyKmSIiWK4VNy7zEtuUNc/hwbBM46co3n2PqqktYFTcu8xLblDXP4cGwTOOnKN59j5FM4sryPUPjuBXvJjDeOY5hVJERM1CoiIhCLXzbiv6bE6qQaCUxjwjAZf9PzVzx/ExTUk9SbfVRuc2/a+1mt83EDzWuLnEkkm5JuT380tnvzBqtsk4/eqVzuH7PJcLvYFR9NV08PZJNGw+BeL/K66KzDKrDulxNjyOrTxvlPK9twfN9/JL6Te08BWM6t9CPUqbAffV8q3XRcoqJcYWJZnYT0+GyOaLvpiJ2/hFw79JJ/pUNWzksTXNcxwBa4FrgdCCLELXTaLB3UlXNSuv9W8hhPaw8Wu82kJVOp2Ier7JSX2qb450jONx0+x/a85ULKDHejqJKJ56tQN+L/VYOI823/IFPV9qOrfDKyaI7skTg9h5OabhYqVT6bw5U8+IJcd9E6xm36vlbMovO2fxplZSxVUekjes2/wvHAsPgb/ACXoqhBBFwuO1GOpuLHCxGYoiIvq/CIiIQiIiEIiIhCIiIQpbmJl3bfrqFnDi6eFo05yMHuPMKZLZ9S3MTLu2/XULOHF08LRpzkYPceiWSovnYrrAsdvaNJO48jyKmSIiWK4VNy7zEtuUNc/hwbBM46co3n2PkVUlrAqbl3mJbcoa5/Dg2CZx05RvPsfVM4sryPUPjuBXvJjDeOY5hVJEXwrq1kET55XbscTS957gPn4JneyhmtLjYaVPc4sd3Y4qBh60h6ab8AuGt83XP8AQFKV6GP4w+rqpaqTWR1w3+Vg4BnkAF56n69T6jy5dfwuF9nFbS16TvOnpwRV/J7CNyllqnDjUP3Wf6cdxfzcXflUmoqR80scMYvJK9rGD7zjYLY7CcOZTU8VNH8MLGsB52HF3mbnzWmDTu/tbEkypl/TjigNLj8D/NvldtERN1zpFOc3dnOkiZiEY68P1c1u2Ing7ycf1dyoy+dRTtkY6ORodHI0te06FpFiD5Lzq0xUYWlbYEt0OQ2s3Vp9RrWsiL2drdnH0NW+ndcxnrwvP2ozofEaHvC8ZTzmlpsV2ClVZWYKjDcEXCzLLba76HUdBM61LUEAkngyTQSdwOh8j2K2rWBVbLPboPDcOq3WkaA2mkcfiHZEe8dnPTXVjDkW/G7go/KPCC//AHdEZ/MOfDWqSiImigkREQhEREIRERCEREQhEREIUtzEy7tv11CzhxdPC0ac5GD3HmFMls+pbmJl3bfrqFnDi6eFo05yMHuPMJZKi+diusCx29o0k7jyPIqZIiJYrhU3LvMS25Q1z+HBsEzjpyjefY+RXwzV2v6R/wDZ0DrxxuvUOB4GQaR+De3v/Cpyi0mS80+wkjcFjtl/dNHDVfb/AHXnREXdwbCZKuojpoRd8jrX7AO157gLnyWcAk2CcPe1jS5xsAs5yi2c35X4hI3qQ3jgv2yEcXeTTb+ruVZXTwjC46WnjpoRaOJoaOZPa495NyfFdxP6FL6bA1cixScZsl1XVoG4f26IiL2S1EREIWPbbbKtxCmLBYVEd3U7z2O7WHudYX8j2KC1NM+N7opGlsjHFr2kWIcDxBWzawbMXYT6W01dK3+LY3rtH+Iwdn4gNOenJYJcftjtt0qsyfxgRnfb1j3DoOw9CoyuWuINxwI0KOaQSCCCDYg8DfkuEoXRdKrOweZQkDaTEH2m+GKdxsH/AHXnsd39vjrRlrAs42PzNmpQ2Cr3p6YcGuveVg5C/wAQ7j5HsTKPMt3anuonF8nO0TWiDe3p09tis6Lp4VjEFVGJqaVsjDqWniDycNWnuK7iZgg5woZ7HMJa4WIRERfV+UREQhEREIRERCERF8K2uigjMs8jY426ue4NHh/6Rey+taXGw0qaZiZd2366hZw4unhaNOcjB7j0UyVG2uzWfJvQYdvRxng6oPVkI+4PsDv18FOUikmmX9xdWwVstscNlcNtvX+32oiIsydrkC5sOJOituXOxv0KDp52/wAXOBvA6sj1EfjoT32HYvEy12C3dzEKxnW4OponDTlK4c+Q8+SpiaxI/Z77uCgMocYFW8Wic3mO303DX/bkRExUYiIiEIiIhCIiIQsE29y7bVb1VRgNq9Xs4Bsn/Du/t7eaj08Do3Ojka5j2Etc1wIcCOwg6LZxY1tbsLT17d4/VVQFmTNGv3Xj7Q+Y7FgkRO33maVW4PlAY4FGRnZqOsdR+lBUXqY/szU0MnR1MZAJ6kjeMbu9p/bXuXlpSQWmxXQadRlVoew3B1rtYdik9NIJaeV8Ug7Wm1xyI0I7iqHgOcRFmV8N+zpYeB8S0m3ofJTJF6U6z6fhKxzMNjTB+Ztzt0H3WxWE7U0VVb6PUxvcfsE7sn5XWPyXqrWC69jD9sK+Cwhq5g0aNc7pGjwD7gLcyf8A8gpWRkmdNCpwPUdFsOiitLm5iLBZ/QS974iD+hwXfjznqftUsJ8HPb/yvcTaRSp+TU5ugA8etlW0UlfnPUfZpIR4vef+F0qjN7EHCzG08fe2Nzj+pxHyQZlIIbk1PdpAHEcrqzrz8Tx+lphepqI4uF7Od1z4NHWPkFDK/bjEZuElZKByjIiHh1ALrxHOJNySSdSdV4vnjyhM4+Sbr3r1OAHM9FVcdzijbdlBCXu/zZuqzxDRxPmQpzjGPVNW/pKqZ0hHwg8Gt7mtHALz0WGpXfU8RVVCwuLD/ibn2nOffpZERd3CcGnq5RDTROkedbaAfzOOjR3leQBJsFve9rGlzjYBdNrSTYcSdAqlsFlrultZiDOtwdDTuGnJ8g5/d9eS9vY3LmGi3Z57TVeodbqMP3Ae37x48rLMU0jxOz3n+yg8Yyh+qDRinu63bd2wev8ASRETFRiIiIQiIiEIiIhCIiIQiIiEL4VlFFNG6KaNskbvia8Bw/8Au9TfaTKDWTDn27eglPya79neqp6LyqUWVB3gt8LEZEJ16Ls2zUeC1rxHCp6Z/R1ML4n8nttfvB0I7wuotmKyhimYY542SMOrXtDh48VhmL5R0Ut3U730zz2D6yP0cb+jkuqQXDwG6s4mVNF+aQ0tO0Zx1Hyo0izXEspcQjuYeiqG9m4/cdbvD7D0JWOVuzdbDfpqSdgHaYnbvqBZY3Unt0hUdGfGr/x1AeOf20rzUQhF5raiIiEIi71HgVVN/c000gPayJxHrayyLDsqsSl+NkcDecsgJt4MufWy9G0nu0BY606PQ/kqAcRf20rD19qSilmeI4Y3ySHRrGlzvQKsYRk9Sss6rmfOf5W/VM8DYlx9Qs2w7CYKZnR00LIm9oY0C/eTqfErXTgvPizKel5Ux6eagC4+w6/HFTHZzKKV9pMQf0TNehjIdIe5x0b5X8lTcLwiCljENNE2OMdjRxJ5k6uPeV3ETGlQZT8IUZOxSTNP5XZtgzD26oiIvZLUREQhEREIRERCEREQhEREIRERCEREQhEREIRcBEQhYhtv8JUhxT4j4rlEol+JdDyd/iC+OH/EFVNhtQuUX5i+JaMf/hKz0rlETlc0RERCEREQhEREIRERCEREQhEREIX/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0" name="AutoShape 4"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4822" name="AutoShape 6" descr="data:image/jpg;base64,/9j/4AAQSkZJRgABAQAAAQABAAD/2wCEAAkGBhAQEA8QEA4UEBASFxgPEREQFBAXEhMXHxAXFRMXFxYYGyYeFxokGRUVHzsiJCcpLCwsFR4xNTAqOCYrLCkBCQoKDgwOGg8PGiwhHSEsLCkvNTQsLyosNSwtNSkpLDAqNSwsLCw1NCwpNSwpNSwsLCwpKSkpKSksKSwwLTQwLP/AABEIAOEA4QMBIgACEQEDEQH/xAAcAAEBAAIDAQEAAAAAAAAAAAAABwUGAwQIAQL/xABFEAABAwEEBAsGAggFBQAAAAABAAIDBAYRITEFBxJhEzJBUWJxgZGhscEiI0JSctGSohQkQ4KywuHwM0Sz0uJTY3OTo//EABsBAQACAwEBAAAAAAAAAAAAAAADBQQGBwIB/8QAMREAAQQAAwQJBAIDAAAAAAAAAQACAwQFETESIUFRBhMiYXGBkaHRMrHh8CMzFELB/9oADAMBAAIRAxEAPwC4oiIiIiIiIiIiIiIiIiIiIsfpLT9LTD39RHHuc4bXY3M9y1av1u0Md4ibLOei0Nb3uuPgo3SsZ9RWZBRs2P6mE+W710W8opVVa6ZP2VE0DnkkcfAALoSa4q45RQN/dkP86gNyIcVaM6OX3atA8SFZEUYGt+v+SA/uP/3rsw65qocemhd9JkafMoLkXNendG740aD5hV5FOKPXPCbhNSPZzmNzX+B2VsejdYWjp7g2pDHH4ZgWHvOHipWzxu0Kr58KuQb3xn7/AGzWyIvzHIHAFpDgciCCD2r9KZVqIiIiIiIiIiIiIiIiIiIiIiIiIiIiIiIiIsXp60dPRR8JPJd8rBi955mj+wpDanWNVVm0xhNPAcNhh9pw6buXqGHWseawyLXVW2HYRYvHNgybzOnlzVFtFrKo6S9jXfpEww2IiNkHpPyHZeVN9N6yq6pvAk/R4z8EN4N29/GPZctVRVclqR/cFv1LAalXIkbTuZ/4NF9e8kkkkk4knEntXxEWKrwDJEREX1ERERERERZDRVoKqlN8E74+iD7B62nA9y3/AEBrhyZWw7uFh/mYfQ9imCKaOd8ehVbbwurbH8jN/Mbj++K9KaN0rDUsEkErZWHlactxGYO4rtrzZorTE9LIJIJXRu5bsnbnDJw61W7IazYqrZhqboJzgD+ykO4nincewq0httk3O3FaJiXR+aoDJF22e48fkLeERFmLW0REREREREREREREREREREWq2zt3FQtLG3SVB4rORu9y/FubatooyxhvndgBzKJVVU+V7pJHFznG8krCs2er7LdVs2CYKbh62XdGPf8AC5tKaVmqZHSzSF7zynIDmA5AuoiKnJJOZXSGMbG0NYMgERdjR9A+eVkMQBkedloJAF/WcFWLN6pYIgH1buHkz2BeIm+r+3DcpYoHy6KuxDFK9EfyHedANVLNG6GqKk7MEL5D0Qbh1nJbdo3VFVvuMz2xDmvvKr9PTMjaGxsaxowDWgADsC5VZMpMb9W9aXa6T2pTlEAwep9/hTyl1PwC7blLjy53eFy77dVtIMg3tZf5uW6IskQxjRoVJJiNuTe6V3qVpj9WFLyBn/r+xWPqtVUZ4rGH6XSNPdiFQ0X0xMOoC8tvWWnNsjvUqN6S1aOZeRwjN7gHt72rW62y1RHeQ0SN548T+HNeiFj63QcMuJZsu+ZmB+xUD6cbtBkrWv0iuwntO2h3/I3rzi5pBuIuIzBXxV+0NhA4EuZwg+dgukb18/ip1pezEsF7m+8j5wPab9Q9Qq+Wo+PeN4W34f0gr2yGO7DuR08isKiIsRbCqJYTWW6LZpq1xdFxWTHF0fMH87d+Y6sq0x4IBBvBxBGRHIvMKoGri3pgc2kqX+4cbonuP+EflJ+Q+HUrKta/0etKxzAgQbFYb9SP+j4VfRAitFoaIiIiIiIiIiIiLC2otCyjhc8n2rsN2+7rwG9ZWpqGxsc9xuDReVDbeWidUzubf7LDiBltc3UBh13qCeXqmZqzwug69YEfDU+CwWlNJPqJXSyG8nIcw5l1ERUJJJzK61HG2JgYwZAbgiLlipHva9zWFzWC95GQXEvmS9BzSSAdF9a4ggg3EYgjMcyr2r3WEKgNpap104wjkOUu49Pz61IF9a4ggg3EYgjMKaGZ0Tswq/EcOivxbD9xGh5fvJenkU/1e6whUBtLVOunGEchyl3Hp+fWqAryORsjdpq5XbqS1JTFKMiPfvCIiKRYiIiIiIiIiLDaXs6yW90dzJPyu6+Y71mURFFLS2PILnRs2JRxo8g7e3mPgVpjmkEgi4jAgr0dpfRDZ28zxxXeh3KT2tswSXvazZmZx2/OOcb/ADVdZq59ti3PA8dLCK9k5jQHl3Hu+y0hERVS35VzVdbIzMFFO6+WMe5cc3sHwnnLfLqVDXmairHwyMljdsvYQ9pHIQvQtmtOsraaKoZgXC57fleOM3v8CFcU5ttuydQub9IsMFaTr4x2Xa9x/PysoiIs5asiIiIiIuOomDGOecmguPYERabrGtDwMRY04jxeeKOwXuUWJvxOJzWz280qZZ9knK97vqdydgu71rCpbkm2/LgF07o5T/x6okP1P3+XD580XPQUL55Y4Y27Ukjgxo3n05VwKo6oLOYPrntxN8UN/wD9HD+HsKghj6x4arLEropV3SnXQePD5WYNh20tOxsPtlo99zvdd7Th9uYKc2ks3wd80I93m9g+DeOj5K+LWrQWf40sTd72DxIHorqSBr27PouZ08VnrTmcHPP6u9QVFsdpLN8HfNCPd5vYPg3jo+S1xUkkbo3bLl1GnciuRCWI7vcHkV9a4ggg3EYgjMKvavdYQqA2lqnXTjCOQ5S7j0/PrUgX1riCCDcRiCMwvUMzonZhQ4jh0V+LYfuI0PL95L08in+r3WEKgNpap104wjkOUu49Pz61QFeRyNkbtNXK7dSWpKYpRkR794RERSLERERERERERYa0WiOFZwjB7xg/EObrWZREUAtZobg38MwXMefaA+F32P3WvqzWx0G297SPdzA/uu5bu24qO1NO6N7mO4zSWlU1yHYdtDQrpXR3ETZh6p57TPccPTRca3vVNaHgak0zz7uo4t+QkAw7xeOwLRFyU87o3sew3OYQ9p5iDePELGieY3hyu71Vtuu6F3Ee/D3XptF0tCaTbU08M7cpGB93MbvaHYbx2LurYQcxmFxx7Sxxa7UbkREX1eUWEtZV7EIbfdtnH6RifRZtaFrJr9lklx4keyOtxu8iF5cdkEqWGMyyNjHEgeqkldUmWWSQ/E4u7L8PC5cCItcJzOa7SxgY0NGg3Lkpqd0j2RsF7nuDGjeTcPNekNEaObTQQwM4sbQwb7hie03ntUX1YaN4bSMRI9mEOmPWBst8XA9iuataLMml3NaD0qsl0zIBo0ZnxP4+6IiKwWnrWrQWfzlibveweJA9FKLSWb4O+aEe7zewfBvHR8lfFrVoLP8AGlibveweJA9FDNC2VuRVjh+IS0ZdtmnEcCFBUWx2ks3wd80I93m9g+DeOj5LXFRyRujdsuXVKdyK5EJYju9weRX1riCCDcRiCMxzKvavdYQqA2lqnXTjCOQ5S7j0/PrUgX1riCCDcRiCMxzL1DM6J2YUOI4dFfi2H7iNDy/eS9PIp/q91hCoDaWqddOMI5DlLuPT8+tUBXkcjZG7TVyu3UlqSmKUZEe/eEREUixERERERERF0NN0XCwvbd7Q9tvWPuLx2qJ20odmRkoGDxsu6xl4eSvaldvtGXMqGgcQ8K3qz/hJWPZZtxkK3wWya9xjuBOyfP8AKmiIioV1pWDU9pPbpZYCcYX3t+l4v/iDu9b+ozqgrtiufFySxkdrSHDw2lZle1XbUQ7ty5Vj8HU3n5aO7Xrr75oiIslUaKT6zKi8TY5yNZ3D/iqwoxrDkvA3yuPg77qCwconK1wZu1eiHf8AbetHREVAuuKm6lqXGsl5gyMfmcfIKpKfamWfqtQeea7uib91QVfVRlEFyfHXl9+TxA9AEREWQqZERERa1aCz/GlibveweJA9FKLSWb4O+aEe7zewfBvHR8lfFrVoLP8AGlibveweJA9FDNC2VuRVjh+IS0ZdtmnEcCFBUWx2ks3wd80I93m9g+DeOj5LXFRyRujdsuXVKdyK5EJYju9weRX1riCCDcRiCMwq9q91hCoDaWqddOMI5DlLuPT8+tSBfWuIIINxGIIzC9QzOidmFDiOHRX4th+4jQ8v3kvTyKf6vdYQqA2lqnXTjCOQ5S7j0/PrVAV5HI2Ru01crt1JakpilGRHv3hERFIsRERERFp1tqS926SMs8x6hbitbtizCE73DyK+HevTSWuBCglyLkqm3PkHM5w/MVxrWzuK7aw7TQea2CwNRsaSozzv2PxMLfVX9ec7LvurqM800f8AqBejFa0D2CO9c+6VtysMdzb9iUREVgtRRRbWCPZaf+67ycrSpDrDguZLhxJb+y8j1CgsDOJytcGds3oj3/fcp8iIqBdcVe1Mv/Vagc01/fE37KgqXalqrGsi3MkH5mn0VRV9VOcQXJ8dYWX5M+YPqAiIiyFTIiIiIiIiLWrQWf40sTd72DxIHopRaSzfB3zQj3eb2D4N46Pkr4tatBZ/jSxN3vYPEgeihmhbK3Iqxw/EJaMu2zTiOBCgqLY7SWb4O+aEe7zewfBvHR8lrio5I3Ru2XLqlO5FciEsR3e4PIr61xBBBuIxBGYVe1e6whUBtLVOunGEchyl3Hp+fWpAvrXEEEG4jEEZheoZnROzChxHDor8Ww/cRoeX7yXp5FP9XusIVAbS1TrpxhHIcpdx6fn1qgK8jkbI3aauV26ktSUxSjIj37wiIikWIi162B9mH6j5LYVqluagNaw/K17/AAH2Xw7l6aC5wAUPqnXySHnc4/mK40vRa2d5XbWDZaByWTsuy+toxzzR/wCoF6MXn+wNPt6SoxzP2/wtLvRegFa0B2Ce9c+6VuzsMbyb9yUREVgtRRTnWBRX/pTbuM0SDsAPm0qjLWLY0uMb7sCDG7zHqvLhtAhSwSGKRsg4EH0UHRc9dTGOSSM/C4t8cPC5cC1wjI5LtLHh7Q4aHett1X6S4HSMbSbmzNdCesjab4tA7Vcl5lpal0b2SMNzmOD2neDePJej9E6RbUQRTs4sjQ8brxiOw3jsVrRfm0t5LQelVYtmZONHDI+I/H2XbREVgtPREREREREREREWtWgs/nLE3e9g8SB6KUWks3wd80I93m9g+DeOj5K+LWrQWf40sTd72DxIHooZoWytyKscPxCWjLts04jgQoKi2O0lm+DvmhHu83sHwbx0fJa4qOSN0btly6pTuRXIhLEd3uDyK+tcQQQbiMQRmOZV7V7rCFQG0tU66cYRyHKXcen59akC+tcQQQbiMQRmF6hmdE7MKHEcOivxbD9xGh5fvJenkU/1e6whUBtLVOunGEchyl3Hp+fWqAryORsjdpq5XbqS1JTFKMiPfvCKbaz9I3NlAPI2EdZxd4EqjSyBrXOOTQSe5Qu3mlDLMGX5XyP+p2Q7B5qOy/YjJWZgtY2LjG8Ado+A/K1dERUK60t51Q0O3XPk5Io3HtcQ0eG0rMp/qd0ZsUss5GMz9lv0sF38Rd3KgK9qt2Yh371yrH5+uvPy0bk301980REWSqNFj9O0nCQPAF5b7besf0vWQREUCtnQ7MrZQMJBcfqH3F3ctdVUtroG8SxAZ+8i68wPNqlZF2CpbkexJnwK6d0duf5FURn6mbvLh8eSKpaoLR3h9C84i+WG/lH7Ro7fa7Spauxo+vkgljmidsyRuD2nfv3HLtUMMnVvDlZYnSF2u6I66jx4fC9LosVZrT8ddTsnjwvwezlY8cZp/vIhZVX4IIzC5FJG6NxY8ZEbiiIi+rwiIiIiIiIiIiItatBZ/jSxN3vYPEgeilFpLN8HfNCPd5vYPg3jo+Svi1q0Fn+NLE3e9g8SB6KGaFsrcirHD8Qloy7bNOI4EKCotjtJZvg75oR7vN7B8G8dHyWuKjkjdG7ZcuqU7kVyISxHd7g8ivrXEEEG4jEEZhV7V7rCFQG0tU66cYRyHKXcen59akC+tcQQQbiMQRmF6hmdE7MKHEcOivxbD9xGh5fvJXq2+mWwQEE5jad9IyHabgoTVVDpHue7jOJcVkdL2mqKpjGTP2i3N3K+4XNv6h333rEqWzP1pAGir8Dwk0WudJ9Z+w+dUXJTwOke1jBe55DGjnJNwHeuNb1qns/w1Ual493T8W/IyEez3C89ygiYZHhoVtetNqwOmdwHvw91V9B6MbTU8MDco2Bt/ObvaPabz2rvIi2EDIZBcce4vcXO1O9ERF9XlERERYi0ejeFi2mj248RvHxD17FF7W6J4OThmj2JONdyO5e/PvV/Wj2us832gW3wy83wuzw5ucKCeLrWZcVaYVfNGwJP9TuPh+FGEXZ0jo98Ejo38mIPI4chC6yoSCDkV1qORsjQ9hzB3hbBY21j9Hz7eLoX3Nmj5xyOHSH9Fd9H6QjnjZNE8PjeL2uH94HcvNC2Ox1tJtHyYXyQOPvIifzN5nefLuzK1nq+y7Ra1jmCf5Y66H+we/5V8RdDQ2nIKyISwSB7TmPiaeZw5Cu+rgEEZhc4exzHFrhkQiIi+ryiIiIiIiIiIiItatBZ/jSxN3vYPEgeilFpLN8HfNCPd5vYPg3jo+Svi1m0OgBc6WIYZvZ5kfZQzQtlbkVY4diEtGXbj04jmoMiydoYYGzEQOvHxAcVp5geX0WMVC9uySF1mvMJ42yAEZjPfqiIi8qdc1HSPmkZFG3ae8hjWjlJOC9CWZ0EyipooG4love75nnjHv8AABahqtsbwTRWztukePctObGHN24u8utURXFOHYG0dSucdIsTFiTqIz2W695/HyiIizlqqIiIiIiIiLiqaZsjHMeL2nA/frXKiIpha6yt98buMLzDJ6H1CmdTTOje5j27Lm4EH+8l6TrqFkzCx4w5Dyg84U3tZZDa9l+Dh/hygYHcftyLCs1us7TdVs2CY0aZ6mXfGfb8KYIuetoZIXlkjbiO4jnB5QuBU5BByK6Qx7ZGhzTmCu9ofTU9JIJaeQxuyN3FcOZzciFVbNa1qefZZVAU8uW1jwLu34O3Deo4imisPi00VbfwmveGcgydzGv5816djka4BzXBzTiC0gg9RC/S856HtLV0h/V53MGZZfew9bDgt10XrllbcKmma/nfEdk/hN48QrJl2N31blpVrozaiOcWTx6H0Pyqui02j1r6OfdtPkiPM+MnxbespFbvRrsq2IfUS3zCyRKw6EKlkw+1GcnRuHkVnkWFdbXRw/z0PZI0rpVOsnRjP80H7o2SO8gvpkYOIXhtKw45NjcfIrZ0U70hrlp23iCnkkPIXlrG+pWo6Y1nV9ReGyCnYeSEXO/Gce65QPtxt45q1rdHrsx3t2R3/GqrWnrWUlE2+eYB3JG3GR3U0ZdZuCktrNYtRW3xsvgp/kafaf8AW70GHWtUkkLiXOJcTiSSST1k5r8qultvk3DcFuGH9H69Qh7+27v0HgPlERFiLYkW/aubBGoc2rqWfq7TfGx37Ug5kfIPHqXJYXVq6bZqaxpbDxmQnB0nMXczd2Z6s62xgaAAAAMABgAOQBWVarn23rSscx0NBr1jv0J5dw+eC/QCIitFoaIiIiIiIiIiIiIiIiLiqaZkjSx7dpp5D6cxXKiItDtLYwFpvbwkWYI47N/9e9TTS9mZYL3N95H8wGI+oeuS9DrEaSs3FLe5vu384HsnrH2WPNXbLrqrfDsXnonJpzbyOnlyXndFSrQ6vhi4s4M/9SIXsPWOTwWl19mKiK87PCN+aPHvGaqpKsjOGYW/UsdqWgBtbLuR3eh0WJRCLsEWMrxEREREREREREREXb0doieocGQQvlPRBu7TkFv9ntT7jc+tl2RnwMRvcfqfkOzvU0cL5PpCrreJ1qg/leM+Wp9FoGi9Ez1UgigidI88jRgN7jk0byq1ZDVhFTbM1VdNOMWt/ZRncDxjvPdyrbtF6IgpWCOCJsbOZoxO8nMneV3FZw1Gs3u3laJiXSGa0DHF2Ge58fgIiIs1a0iIiIiIiIiIiIiIiIiIiIiIiIiIiIix1XoGCTEs2XfMzA/ZZFERafpLV9HJ8j//ACNud+IYrWK7VUcdhj2/Q5rh3HFVdFG6Jj9Qs2DELNf+qQjz3emih9Rq3qG5E/vRvHleum+wVWMg0/jH8qviKA04jwVozpJfbq4HyCgbbA1p+Afn/wBq7lPqvrnZgN7HeoCuCL4KUS9O6S3joQPJSih1OSG7hZw0coaBf6raNGarqCG4uYZndM4dy29FM2vG3QKvmxe7NufIfLd9lxU1JHE0NjY1jRyNAA8FyoimVaTnqiIiL4iIiIiIiIiIiIiIiIiIiIiIiIiIiIiIiIiIiIiIiIiIiIiIiIiIiIiIiIiIiIiIiIiIiIiIiIiIiIv/2Q=="/>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4824" name="Picture 8" descr="http://bigbrassblog.com/media/6/20100515-No_sign2..jpg"/>
          <p:cNvPicPr>
            <a:picLocks noChangeAspect="1" noChangeArrowheads="1"/>
          </p:cNvPicPr>
          <p:nvPr/>
        </p:nvPicPr>
        <p:blipFill>
          <a:blip r:embed="rId2" cstate="screen"/>
          <a:srcRect/>
          <a:stretch>
            <a:fillRect/>
          </a:stretch>
        </p:blipFill>
        <p:spPr bwMode="auto">
          <a:xfrm>
            <a:off x="2514600" y="2362200"/>
            <a:ext cx="1143000" cy="1143000"/>
          </a:xfrm>
          <a:prstGeom prst="rect">
            <a:avLst/>
          </a:prstGeom>
          <a:noFill/>
          <a:effectLst>
            <a:outerShdw blurRad="50800" dist="50800" dir="5400000" algn="ctr" rotWithShape="0">
              <a:srgbClr val="000000">
                <a:alpha val="15000"/>
              </a:srgbClr>
            </a:outerShdw>
          </a:effectLst>
        </p:spPr>
      </p:pic>
      <p:pic>
        <p:nvPicPr>
          <p:cNvPr id="10" name="Picture 8" descr="http://bigbrassblog.com/media/6/20100515-No_sign2..jpg"/>
          <p:cNvPicPr>
            <a:picLocks noChangeAspect="1" noChangeArrowheads="1"/>
          </p:cNvPicPr>
          <p:nvPr/>
        </p:nvPicPr>
        <p:blipFill>
          <a:blip r:embed="rId2" cstate="screen"/>
          <a:srcRect/>
          <a:stretch>
            <a:fillRect/>
          </a:stretch>
        </p:blipFill>
        <p:spPr bwMode="auto">
          <a:xfrm>
            <a:off x="5867400" y="2209800"/>
            <a:ext cx="1143000" cy="1143000"/>
          </a:xfrm>
          <a:prstGeom prst="rect">
            <a:avLst/>
          </a:prstGeom>
          <a:noFill/>
          <a:effectLst>
            <a:outerShdw blurRad="50800" dist="50800" dir="5400000" algn="ctr" rotWithShape="0">
              <a:srgbClr val="000000">
                <a:alpha val="15000"/>
              </a:srgbClr>
            </a:outerShdw>
          </a:effectLst>
        </p:spPr>
      </p:pic>
      <p:pic>
        <p:nvPicPr>
          <p:cNvPr id="12" name="Picture 8" descr="http://bigbrassblog.com/media/6/20100515-No_sign2..jpg"/>
          <p:cNvPicPr>
            <a:picLocks noChangeAspect="1" noChangeArrowheads="1"/>
          </p:cNvPicPr>
          <p:nvPr/>
        </p:nvPicPr>
        <p:blipFill>
          <a:blip r:embed="rId2" cstate="screen"/>
          <a:srcRect/>
          <a:stretch>
            <a:fillRect/>
          </a:stretch>
        </p:blipFill>
        <p:spPr bwMode="auto">
          <a:xfrm>
            <a:off x="381000" y="4724400"/>
            <a:ext cx="1143000" cy="1143000"/>
          </a:xfrm>
          <a:prstGeom prst="rect">
            <a:avLst/>
          </a:prstGeom>
          <a:noFill/>
          <a:effectLst>
            <a:outerShdw blurRad="50800" dist="50800" dir="5400000" algn="ctr" rotWithShape="0">
              <a:srgbClr val="000000">
                <a:alpha val="15000"/>
              </a:srgbClr>
            </a:outerShdw>
          </a:effectLst>
        </p:spPr>
      </p:pic>
      <p:pic>
        <p:nvPicPr>
          <p:cNvPr id="13" name="Picture 8" descr="http://bigbrassblog.com/media/6/20100515-No_sign2..jpg"/>
          <p:cNvPicPr>
            <a:picLocks noChangeAspect="1" noChangeArrowheads="1"/>
          </p:cNvPicPr>
          <p:nvPr/>
        </p:nvPicPr>
        <p:blipFill>
          <a:blip r:embed="rId2" cstate="screen"/>
          <a:srcRect/>
          <a:stretch>
            <a:fillRect/>
          </a:stretch>
        </p:blipFill>
        <p:spPr bwMode="auto">
          <a:xfrm>
            <a:off x="4191000" y="4724400"/>
            <a:ext cx="1143000" cy="1143000"/>
          </a:xfrm>
          <a:prstGeom prst="rect">
            <a:avLst/>
          </a:prstGeom>
          <a:noFill/>
          <a:effectLst>
            <a:outerShdw blurRad="50800" dist="50800" dir="5400000" algn="ctr" rotWithShape="0">
              <a:srgbClr val="000000">
                <a:alpha val="15000"/>
              </a:srgbClr>
            </a:outerShdw>
          </a:effectLst>
        </p:spPr>
      </p:pic>
      <p:pic>
        <p:nvPicPr>
          <p:cNvPr id="14" name="Picture 8" descr="http://bigbrassblog.com/media/6/20100515-No_sign2..jpg"/>
          <p:cNvPicPr>
            <a:picLocks noChangeAspect="1" noChangeArrowheads="1"/>
          </p:cNvPicPr>
          <p:nvPr/>
        </p:nvPicPr>
        <p:blipFill>
          <a:blip r:embed="rId2" cstate="screen"/>
          <a:srcRect/>
          <a:stretch>
            <a:fillRect/>
          </a:stretch>
        </p:blipFill>
        <p:spPr bwMode="auto">
          <a:xfrm>
            <a:off x="7696200" y="4724400"/>
            <a:ext cx="1143000" cy="1143000"/>
          </a:xfrm>
          <a:prstGeom prst="rect">
            <a:avLst/>
          </a:prstGeom>
          <a:noFill/>
          <a:effectLst>
            <a:outerShdw blurRad="50800" dist="50800" dir="5400000" algn="ctr" rotWithShape="0">
              <a:srgbClr val="000000">
                <a:alpha val="15000"/>
              </a:srgbClr>
            </a:outerShdw>
          </a:effectLst>
        </p:spPr>
      </p:pic>
      <p:pic>
        <p:nvPicPr>
          <p:cNvPr id="35842" name="Picture 2" descr="http://t0.gstatic.com/images?q=tbn:ANd9GcSa_nhzV7cn0ML31bVTgrUM-Iot1HN3zjlabkEF4floiudOUScb"/>
          <p:cNvPicPr>
            <a:picLocks noChangeAspect="1" noChangeArrowheads="1"/>
          </p:cNvPicPr>
          <p:nvPr/>
        </p:nvPicPr>
        <p:blipFill>
          <a:blip r:embed="rId3" cstate="screen"/>
          <a:srcRect/>
          <a:stretch>
            <a:fillRect/>
          </a:stretch>
        </p:blipFill>
        <p:spPr bwMode="auto">
          <a:xfrm>
            <a:off x="152400" y="1905000"/>
            <a:ext cx="2286000" cy="2262675"/>
          </a:xfrm>
          <a:prstGeom prst="rect">
            <a:avLst/>
          </a:prstGeom>
          <a:noFill/>
        </p:spPr>
      </p:pic>
      <p:pic>
        <p:nvPicPr>
          <p:cNvPr id="35844" name="Picture 4" descr="http://t1.gstatic.com/images?q=tbn:ANd9GcRuMlEaST9XmTKJaVkM43gVi-XJmDj03FHdSG7bfgndh5MZN80u"/>
          <p:cNvPicPr>
            <a:picLocks noChangeAspect="1" noChangeArrowheads="1"/>
          </p:cNvPicPr>
          <p:nvPr/>
        </p:nvPicPr>
        <p:blipFill>
          <a:blip r:embed="rId4" cstate="screen"/>
          <a:srcRect/>
          <a:stretch>
            <a:fillRect/>
          </a:stretch>
        </p:blipFill>
        <p:spPr bwMode="auto">
          <a:xfrm>
            <a:off x="3810000" y="1752600"/>
            <a:ext cx="1847850" cy="2466975"/>
          </a:xfrm>
          <a:prstGeom prst="rect">
            <a:avLst/>
          </a:prstGeom>
          <a:noFill/>
        </p:spPr>
      </p:pic>
      <p:sp>
        <p:nvSpPr>
          <p:cNvPr id="35846" name="AutoShape 6"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5848" name="AutoShape 8" descr="data:image/jpg;base64,/9j/4AAQSkZJRgABAQAAAQABAAD/2wCEAAkGBhQSEBUUEhQVFBUWFxgXGBcWGBgVFBgVFhYXGBYXEhUZGyYeGBojGRUUHy8gIycpLCwtFR4xNTAqNScrLCkBCQoKDgwOGg8PFykcHBwpKSkpKSkpKSkpKSkpMCwpLCksLCkpLCkpKSwsKSksKSksKSkpKSkpKSwsKSkpKSwpLP/AABEIAOEA4QMBIgACEQEDEQH/xAAcAAEAAQUBAQAAAAAAAAAAAAAACAMEBQYHAgH/xABKEAACAQICBQcGCQkHBQAAAAAAAQIDEQQhBRIxQVEHYXGBkaHwBhMikrHBJTJCUnJzssLRIzNEYmOCk7PxFBUkU2Sj4Rc0Q6LS/8QAGQEBAAMBAQAAAAAAAAAAAAAAAAECAwQF/8QAIBEBAQABBAMBAQEAAAAAAAAAAAECAxExMhITIUFRIv/aAAwDAQACEQMRAD8A7iAAAAAAAAAAB8crbT6cH5XPKhV8cqMJfkqMXBtbPONpzl1WS/dZbHHyuyLdnd1IXIkRxVWDspzjbhNx6dj6SvW0lW+TWrNc9R+zWL+upSwufbkVKOkK6zVSonlmpyT2bmpHv+88VJpyr1tvyqs8stq9Mn03+q+SU9xci4q9fdUqvnVWT+905FpVxtf5U6m/bOXvkT6b/TySuuWuJ0vRpq9StTglvlOMfayK/nasl8d23602/fc+qko5rN7NZ2bv+qt2zd2iaNv6eUSlwGm6FeUo0atOo4pOWpJSspXtdroZenC+SHSypY/UlJflouF3vmvSir/uvrZ3Qzzx8bsmXcABRIAAAAAAAAAAAAAAAAAAAAAo4zFRp051JtRjCLlJvYlFXbfUiKGKk6kpTyvNuWeTbbvdX38Tu/LPpbzWjvNp2daahlt1I+lLvUV1nCJOLVs1l0du46NLH5urapxxqt6Uc1ZXu14/4K8KileysrXtrZ777nwKf9nVvjXTzs8ndc6uW8qWo1veq07Xa1ru3dY33qrIrEJbE0rLevwzPM9Kp8VuV1w23Vy0pYq9nZdF3zLPsKbpT1W0taMc3a9opvbLhmy1qNl/WxzSSW3bfNK3Qt7LKrVbztwzzb582eqVX0V/XJLdfpPmImnZLvbfWQlXozWtJyTs0uq6t1O59qVnuy2Z7+so06lr3zutV7dm6z3O/sPcKa+dLtV/ZkIKuFxjp1IzjKzhKMovLKUXdPtRKPQmloYnD061N+jOKfOn8qL507rqItw1Yu6grrjm+/3JHauRPHa2FrU8/Qq6yTd7Kos++LfWY603m6cXSAAcq4AAAAAAAAAAAAAAAAAAAAA4vy6YxvE0Ke6NKUrc9SVr9kEcwpxtuv15m/8ALJU1tKauTtRprPpk/f3mqUcC8ravazt05/mM7yxsq0W9tulHl0XxuZOpo6fCPU0WsopbU12NdRoLGcP1XzeLFRVJqEoxk4qokpLdJJ5KXae/OJcOxlKpWu1s2rm72KPU8HZvN2jveavlt4be4ounnbN27+gqRb6edcOC6y5pUG9yXS/wIhXinDmt0/h42FaMFz9CVivTpW2uPUm+9iMW+LXjZYshaytwfWdM5FMZbE1IfPpN254Sjb7cjntbD2Tun4txNj5Ja+rpajmvSjVh2wcl9hFc/uFTOUhAAee0AAAAAAAAAAAAAAAAAAAAAEe+UZuemMRfOzgupU4q3jiWdDC3ewr+WGLVTSmJkv8ANlDrh6F//U90Ha289DHrGa3r0bK9vHsMTiYxzyZtDheGay6TXcdbd44lkMbKEeL7C1856SSStvfNfn2FapBy3mU8ldA/2qtONnaFKU31OMY98l2FcvkTGNhFXadluydrF4qKW9dFvYWNShqykt6bv46C6ottd3OWx+zdFXlGmuL6lzLiVnT55dfZ7jxhI+0ycKHM/eTshi8Rhsi68gZuOlMLbfWiuppr395c4mlaF/HWW3kcmtI4V/6in9pbCMutP1JJAA81sAAAAAAAAAAAAAAAAAAAAAIzaZd8bXf+orfzp5mRw6vYx2OinjK/19X+bPxczWGpbD0MeIze9IztFJGsYnN2Nm0nSuk77DWsWs8i8RVjUz7TonIlh1LFYi+d6Gr1SnG/sRzubzsdR5CsH+UxM+EKcPWlKXsijLV61M5aH5XYLzWNrQe6TXN19neWVCOXjr9htXK5hfN6Tk1snGMu1WfeazSVrNFtG74oyn1fYJK5moQ2PYYnCtZGYpy9HLxmWpFjpOTUPHeW3krG2PwvNiaXfNXLnHwvt8ZcC18nnq6Qwzz/AO4pfbQvWn6kkADzWoAAAAAAAAAAAAAAAAAAAB8YEbMY74yv9fW2fWy/EzGFj22ML5zWxFSX7Wpt+k37zO045X7T0JwzeMfLL2GuYp5+OBn8ZLI1yrU9ItCrGtk+bI7VyJ4e2Gry3SqqPq01fvkcba1tp3bkjw2ro1N/LqVJbLb1H7hjrX/KcWncuNC2Joz+dSa64yOeUqh1vlwwd6WHqW2TnB/vQur+qzkUVs5ydHqZMrhvHeZfDSep47DEYEzGHhk9ptarFviIXeeRY6FlbG0Xs/xFF9XnYqxlHTybfBmClLVndZasotPPapJq3Z3Efgk6Agea1AAAAAAAAAAAAAAAAAAAPjPoAjXi8P5vE1o/Nq1EuhSl46jKYeTsY7S6/wAZiePn6l/WMlhZej45vHWehjxGanpJejfxc12sbHjM1uRga0OrPaWiKt6Wa4ZkifIPD6mjcMuNNS9duX3iPMaWxJZt5e5EnNHYbzdGnT+ZCMfVil7jm17xF8WqcrmE19Gyl/l1Kc+rW1X3TOFwirLYSR8rsD57AYinvdKdvpJa0e9IjhF3f49pOhfliMmQwjSzvwy6TL0619jMBGOXWZfCTyVzoVi6qvLK93kYl0NWor2+NG/D4ysZqm8rvx0mEx+IvLJN5rLnvl7AJKA+I+nmtQAAAAAAAAAAAAAAAAAAAABHnyyoqGlMXH9q5etCMveVcP8AEXYVOUaNtLYlb35t35vNQ/At8DU9Fc/jad+HWM6841NrPgYdvrRnMVH0TAzdnze4uir3ydpKeLw8N0q1Nf7kSShHfyFo62kcMv2kX1xal7iRBya/K+PD5KN1Z7CMmmMC6OIrUr/m6k4rojJpdyJOEefL6m46TxSWx1L+tGL+8NC/TLhhqbyMpo/Z3GKWzPgXmDr28bzt/GbK1amTtzcDC1Jemnv147ekvJ1tq/qWGIlZt869v9ewjYScB8iz6eY2AAAAAAAAAAAAAAAAAAAAAHA+Ul/CuJv+ytx/NQMVh8QrJdPsMzyrU9XSdZ/OjSb9TV+6aiq3ad+n1jOs3isQtXv7TC1nnmfJV9hTcmXQ2bk7fwnh8vlvP92WRIQjxycv4Tw+347y3ZxlmSHRya/ZpOA4DyjJ/wB7Yhbrxf8AtUjvxwPlQTWlq3Bqn/Kpr3EaPZGXDWFOzZ6hWs/G0t2+08yqWsdrNkHiOfd495b1cRrKW9du+5QdS/eeFK19mzeBKul8VdCPRSw0rwj9FexFU8xsAAAAAAAAAAAAAAAAAAAAAOCcq0vhSt9Glb+GvxNO18ja+VCpfSuI5nTXZRh72adKe07sOsZ17cr5hLMpU9mfjPcVIbeYuNk5PqmrpLDfWLvuvayRiI5+QdJf3lhvrIvsaezqRIw5NbleBwjlaVtKT56dO/q2y7Du5wflaqfCk/1adP7N8+0jR7F4aZIoOoK0tp5hkdjN7ie1m3bbb+pSU8z1a178CRKvBu9OH0Y+xFYtNEu9Cl9XD7KLs81qAAAAAAAAAAAAAAAAAAAAAI68pM/hXFfTj1fk4I1VSNi5Sal9K4r6aXZCKzNZpyud+PWKPc5bs/HAq0ldlJLMqKWZZDZ/IadtI4bZ+dit183YkURs8lauri8PLK6q032Tjze8kmcuvytiHAuVuNtKVeeFO/qJe476R/5W38LVdnxKfT+bjsK6PZNac148eMinJnqrNlOUsjsULlaCdnvy9xQp5vIvYXztbY7dj/5JQk35PyvhKD40ab7YRMgYvyXf+Cw31FL+XEyh515agAIAAAAAAAAAAAAAAAAAA+MCM3KBUvpLFP8AbVF6r1fca9SMx5aVdbSGJtvr1nfm87L3IxUckzvx4ilVcvce1a/B3LPzje0qRr59ZZGzN6NqKNSEm7Wkn3p+4k4iLNCskt6/HYkSd0ViPOUKU/n04S9aKfvOfX/FsV0R/wCVlfC9Xb8Sn0fm4kgCPHKnXT0tiFw83H/aplNHsmtSrvPMouTaFd+mj3FbjrUfaVOxdqF1n7bZ7syjaxcU1rK23hwJiKkl5ISTwGFa/wAin9hGXNe5PX8F4T6mJsJ52XNagAIAAAAAAAAAAAAAAAAAp4isoQlJ7IpyfQlcqGucoOk/MaOryvZuDiutZ91wI44/E+crVJ/OnKXrSbKE27JHiTPC1pfFTfPa6O/hR63rK4zvsPkISTzu7cfGR6hUJ3Fzhari01favcSU8hMZ53R2HlwpqPXBuH3SNtCN7PZs9vOd65IMQ5aNSfyatSPa1L75jrcJjdiNPl3W19JYt3dvOyS4PUept/cJKydiK2kcZ52pUnvnOUnw9KUpbL/rFNGfU1jLNsrUmeFZdneL2Z0qqzlx7s+090pOMl0lOnK/QVIx8c/EsqkfyfVYy0bhtR3Shq9Di2mu1GxHM+Q/STlh69J/+OcZLjapGz6M4d50w4M5tlWk4AAUSAAAAAAAAAAAAAAAAGkcr+FnPRslDc9Z9CTbv1I3c8VqMZxcZJSi1Zpq6a4NEy7XcRMp4G8m6j6tj37VuVrbeJXqJNLNZbFsSS3WJB/9K9G3b/sybbbd51dr2/LPsOS3Rq/RYdcqj3W3y4G/tiuyO7rWe1NLdLvs9q2bj3GtTazyfOst/wAqOe221biRsOTrRy/Q6PXG/t6StHyFwC/Q8P8Awo/gPbE7I70MLGV9V3V8tWcL2Wyy2s7vyW4LzejoX+XOpPfs13FbeaKL6XJ/o9/oeH/hxXsM3hsNGnCMIRUYxVklkklwKZ6nlNiR6rRvFrimu4iksM23lKyyWXt7CWBg8Z5EYGq26mEoSb2vUim77c0Rhn4liNCwd3nddi72+o+RwKvvefTl1PYSDxHJHoyef9mUX+rUqR7lKxaS5FNHP5FVL62Rr7obOJSwrWSTy/VfMW0qcuhLqXPtO5PkR0fuVddFV/gfYcimBTupYn+M/wD5Le6I8WE5DMI4zxMsrONJbtutU4HWjC+TnknRwSkqOu9e13OWs8r29pmjnzy8st0z5AAFEgAAAAAAAAAAAAAAAAAAAAAAAAAAAAAAAAAAAAAAAAAAAAAAAP/Z"/>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850" name="Picture 10" descr="http://rohanmanoharlovetobe.files.wordpress.com/2007/11/jeans.jpg"/>
          <p:cNvPicPr>
            <a:picLocks noChangeAspect="1" noChangeArrowheads="1"/>
          </p:cNvPicPr>
          <p:nvPr/>
        </p:nvPicPr>
        <p:blipFill>
          <a:blip r:embed="rId5" cstate="screen"/>
          <a:srcRect/>
          <a:stretch>
            <a:fillRect/>
          </a:stretch>
        </p:blipFill>
        <p:spPr bwMode="auto">
          <a:xfrm>
            <a:off x="7162800" y="2057400"/>
            <a:ext cx="1828799" cy="1828800"/>
          </a:xfrm>
          <a:prstGeom prst="rect">
            <a:avLst/>
          </a:prstGeom>
          <a:noFill/>
        </p:spPr>
      </p:pic>
      <p:sp>
        <p:nvSpPr>
          <p:cNvPr id="35854" name="AutoShape 14" descr="data:image/jpg;base64,/9j/4AAQSkZJRgABAQAAAQABAAD/2wCEAAkGBhQSEA4UEBEUERISGBQYFRUTDxAYGBgUGBQcFB8VFhgXHTIgFxkkHBcUJi8gIyc1LCwsFR8xQTAqOCYuLykBCQoKDQsNGQ8OGTUkHiU2LDUsLDI1NSwpLCwxLDU1NDQ2NC4zNTQsMCwsNCwxLCosNTUsLCwsNDQsNSw0KTQ0Kf/AABEIAEcARwMBIgACEQEDEQH/xAAcAAABBAMBAAAAAAAAAAAAAAAAAQYHCAIDBQT/xAA3EAABAwIDBAcGBQUAAAAAAAABAAIDBBESIVEGBzFBBRMiYXGBwSMyUqGx0hSRssLwRGJygpP/xAAaAQACAwEBAAAAAAAAAAAAAAAAAgEEBQMG/8QAIhEAAgEDBAIDAAAAAAAAAAAAAAECAxESBAUhMVFSExQV/9oADAMBAAIRAxEAPwCcUIWEsmFrieABJ8hdAGSEy5961I2FknbcXGxjbhxt45kX4ZcRqFqi3w0R4iZvjEPuUXR2+vV9WPlCaUe9KgIzmLf8oZfQFK7eh0eP6i/hDN9qm5Hw1PVjsSpudFbd0tS/BA973c/YvAHeSRYJxBAkouPDFQhCBRE3dvOnDS0cjm++/sM7i7ifIXTiUa75a3CylYNXut5AD1QyxpoKdWKZFMjRc55+un80WoDOwN76tHDhdbfdZfT6leeCQmVzu4ALmekfgwbCXk2I44TlzWnqDYnEMjY68bXXt6Pyc+/xErGanu51tc0C43Vx47qOzJVtBPWOjOG2ozCm6gnxxRP+NrXZf3NBVe9lekDDXU7m2tia13eD2T8ip52ed7ANvfq3PZ5NcbDwAI/JTExtfDGaZ00IQnM4RRDvifiq6dvJsf1eSpeUOb1ZSa0A8GsaB8z6pZdF/b1eshiVWYAXkbMA4Ad11uq36Lnzdhl+eJp/IgpDcnKzOhE3N69EbxzWAd815ZpLHJA18Ub31XtY8OWEgkqw2zdRczAcD1Uv/WO/7Sq401iRkcyLnzVitn2gOhs4X/DxB7ed2gYSdLAuHmmj2ZW4cxTHAhCE5jiJmbwdjnVbGyQAdczK17Y26X1CeiSyi1zpSqSpSUo9lcq/ZWqjvippB/o6yb3SXR0hIbgdiPLCeKtbhWPUNvfCL62F1GJfe4OSs4lZ6mhfERHK0seALg8jhB+hC50lziA0yVk+lNkKaoeXzRBzzYF1yCQBYfJa6HYejisWUzLj4hi/VkoxZ2/QhirrkhfZXZeqqZo3tic9rT778mC2pPLuGambZzZj8O+SWWQyzyCxdazWtvfC0ePM6Dgu7HEGgAAADgAALeAWVlKjYo1tVKrx0hUIQmKgIQhAAhCEACEIQAIQhAAhCEAf/9k="/>
          <p:cNvSpPr>
            <a:spLocks noChangeAspect="1" noChangeArrowheads="1"/>
          </p:cNvSpPr>
          <p:nvPr/>
        </p:nvSpPr>
        <p:spPr bwMode="auto">
          <a:xfrm>
            <a:off x="76200" y="-319088"/>
            <a:ext cx="676275" cy="6762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5858" name="Picture 18"/>
          <p:cNvPicPr>
            <a:picLocks noChangeAspect="1" noChangeArrowheads="1"/>
          </p:cNvPicPr>
          <p:nvPr/>
        </p:nvPicPr>
        <p:blipFill>
          <a:blip r:embed="rId6" cstate="screen"/>
          <a:srcRect/>
          <a:stretch>
            <a:fillRect/>
          </a:stretch>
        </p:blipFill>
        <p:spPr bwMode="auto">
          <a:xfrm>
            <a:off x="1905000" y="4267200"/>
            <a:ext cx="1828800" cy="2465493"/>
          </a:xfrm>
          <a:prstGeom prst="rect">
            <a:avLst/>
          </a:prstGeom>
          <a:noFill/>
          <a:ln w="9525">
            <a:noFill/>
            <a:miter lim="800000"/>
            <a:headEnd/>
            <a:tailEnd/>
          </a:ln>
        </p:spPr>
      </p:pic>
      <p:pic>
        <p:nvPicPr>
          <p:cNvPr id="17410" name="Picture 2" descr="http://t3.gstatic.com/images?q=tbn:ANd9GcSvE7am84chGDbRjplnhQvDa_VP4bF8vrCcPf57vZVLedjub9-k"/>
          <p:cNvPicPr>
            <a:picLocks noChangeAspect="1" noChangeArrowheads="1"/>
          </p:cNvPicPr>
          <p:nvPr/>
        </p:nvPicPr>
        <p:blipFill>
          <a:blip r:embed="rId7" cstate="screen"/>
          <a:srcRect/>
          <a:stretch>
            <a:fillRect/>
          </a:stretch>
        </p:blipFill>
        <p:spPr bwMode="auto">
          <a:xfrm>
            <a:off x="5867400" y="4419600"/>
            <a:ext cx="1424939" cy="2057400"/>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graphicFrame>
        <p:nvGraphicFramePr>
          <p:cNvPr id="4" name="Table 3"/>
          <p:cNvGraphicFramePr>
            <a:graphicFrameLocks noGrp="1"/>
          </p:cNvGraphicFramePr>
          <p:nvPr/>
        </p:nvGraphicFramePr>
        <p:xfrm>
          <a:off x="457200" y="1752600"/>
          <a:ext cx="8305800" cy="4346148"/>
        </p:xfrm>
        <a:graphic>
          <a:graphicData uri="http://schemas.openxmlformats.org/drawingml/2006/table">
            <a:tbl>
              <a:tblPr firstRow="1" bandRow="1">
                <a:tableStyleId>{5C22544A-7EE6-4342-B048-85BDC9FD1C3A}</a:tableStyleId>
              </a:tblPr>
              <a:tblGrid>
                <a:gridCol w="4152900"/>
                <a:gridCol w="4152900"/>
              </a:tblGrid>
              <a:tr h="381000">
                <a:tc>
                  <a:txBody>
                    <a:bodyPr/>
                    <a:lstStyle/>
                    <a:p>
                      <a:pPr algn="ctr"/>
                      <a:r>
                        <a:rPr lang="en-US" sz="2000" dirty="0" smtClean="0"/>
                        <a:t>Handbook Policy</a:t>
                      </a:r>
                      <a:endParaRPr lang="en-US" sz="2000" dirty="0"/>
                    </a:p>
                  </a:txBody>
                  <a:tcPr/>
                </a:tc>
                <a:tc>
                  <a:txBody>
                    <a:bodyPr/>
                    <a:lstStyle/>
                    <a:p>
                      <a:pPr algn="ctr"/>
                      <a:r>
                        <a:rPr lang="en-US" sz="2000" dirty="0" smtClean="0"/>
                        <a:t>Interpretation</a:t>
                      </a:r>
                      <a:endParaRPr lang="en-US" sz="2000" dirty="0"/>
                    </a:p>
                  </a:txBody>
                  <a:tcPr/>
                </a:tc>
              </a:tr>
              <a:tr h="3949908">
                <a:tc>
                  <a:txBody>
                    <a:bodyPr/>
                    <a:lstStyle/>
                    <a:p>
                      <a:r>
                        <a:rPr lang="en-US" dirty="0" smtClean="0">
                          <a:solidFill>
                            <a:schemeClr val="dk1"/>
                          </a:solidFill>
                        </a:rPr>
                        <a:t>“All shirts must be of length to be able to be tucked into the shorts or pants; they must also have sleeves that cover over both shoulders.”</a:t>
                      </a:r>
                    </a:p>
                    <a:p>
                      <a:r>
                        <a:rPr lang="en-US" dirty="0" smtClean="0">
                          <a:solidFill>
                            <a:schemeClr val="dk1"/>
                          </a:solidFill>
                        </a:rPr>
                        <a:t> </a:t>
                      </a:r>
                    </a:p>
                    <a:p>
                      <a:r>
                        <a:rPr lang="en-US" dirty="0" smtClean="0">
                          <a:solidFill>
                            <a:schemeClr val="dk1"/>
                          </a:solidFill>
                        </a:rPr>
                        <a:t>“Game dress will be uniform (UWA athletic training polo shirt, khaki shorts/ khaki pants).  The only variations to this game dress uniform will be in instances where the sport’s staff requests the ATS to “dress up” or other considerations are made by the ATSMC staff (all variations must be approved).”</a:t>
                      </a:r>
                      <a:endParaRPr lang="en-US" dirty="0" smtClean="0"/>
                    </a:p>
                  </a:txBody>
                  <a:tcPr/>
                </a:tc>
                <a:tc>
                  <a:txBody>
                    <a:bodyPr/>
                    <a:lstStyle/>
                    <a:p>
                      <a:r>
                        <a:rPr lang="en-US" sz="1800" b="1" u="sng" dirty="0" smtClean="0">
                          <a:solidFill>
                            <a:schemeClr val="dk1"/>
                          </a:solidFill>
                        </a:rPr>
                        <a:t>Sweatshirts/Jackets</a:t>
                      </a:r>
                      <a:endParaRPr lang="en-US" sz="1800" b="1" dirty="0" smtClean="0">
                        <a:solidFill>
                          <a:schemeClr val="dk1"/>
                        </a:solidFill>
                      </a:endParaRPr>
                    </a:p>
                    <a:p>
                      <a:pPr lvl="0">
                        <a:buFont typeface="Arial" pitchFamily="34" charset="0"/>
                        <a:buChar char="•"/>
                      </a:pPr>
                      <a:r>
                        <a:rPr lang="en-US" sz="1800" dirty="0" smtClean="0">
                          <a:solidFill>
                            <a:schemeClr val="dk1"/>
                          </a:solidFill>
                        </a:rPr>
                        <a:t>Acceptable attire includes:</a:t>
                      </a:r>
                    </a:p>
                    <a:p>
                      <a:pPr lvl="1">
                        <a:buFont typeface="Arial" pitchFamily="34" charset="0"/>
                        <a:buChar char="•"/>
                      </a:pPr>
                      <a:r>
                        <a:rPr lang="en-US" sz="1800" dirty="0" smtClean="0">
                          <a:solidFill>
                            <a:schemeClr val="dk1"/>
                          </a:solidFill>
                        </a:rPr>
                        <a:t>AT jackets/sweatshirts</a:t>
                      </a:r>
                    </a:p>
                    <a:p>
                      <a:pPr lvl="1"/>
                      <a:r>
                        <a:rPr lang="en-US" sz="1800" dirty="0" smtClean="0">
                          <a:solidFill>
                            <a:schemeClr val="dk1"/>
                          </a:solidFill>
                        </a:rPr>
                        <a:t>UWA jackets/sweatshirts in red/white/gray/black</a:t>
                      </a:r>
                    </a:p>
                    <a:p>
                      <a:pPr lvl="1"/>
                      <a:r>
                        <a:rPr lang="en-US" sz="1800" dirty="0" smtClean="0">
                          <a:solidFill>
                            <a:schemeClr val="dk1"/>
                          </a:solidFill>
                        </a:rPr>
                        <a:t>Adidas jacket/sweatshirt in red/white/gray/black</a:t>
                      </a:r>
                    </a:p>
                    <a:p>
                      <a:pPr lvl="1"/>
                      <a:r>
                        <a:rPr lang="en-US" sz="1800" dirty="0" smtClean="0">
                          <a:solidFill>
                            <a:schemeClr val="dk1"/>
                          </a:solidFill>
                        </a:rPr>
                        <a:t>Plain (non-competitive brand) jacket/sweatshirt in red/white/gray/black</a:t>
                      </a:r>
                    </a:p>
                    <a:p>
                      <a:pPr lvl="0">
                        <a:buFont typeface="Arial" pitchFamily="34" charset="0"/>
                        <a:buChar char="•"/>
                      </a:pPr>
                      <a:r>
                        <a:rPr lang="en-US" sz="1800" dirty="0" smtClean="0">
                          <a:solidFill>
                            <a:schemeClr val="dk1"/>
                          </a:solidFill>
                        </a:rPr>
                        <a:t>No rips, tears, holes, snags, frays or stains</a:t>
                      </a:r>
                    </a:p>
                    <a:p>
                      <a:endParaRPr lang="en-US" dirty="0"/>
                    </a:p>
                  </a:txBody>
                  <a:tcPr/>
                </a:tc>
              </a:tr>
            </a:tbl>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vs. Incorrect</a:t>
            </a:r>
            <a:endParaRPr lang="en-US" dirty="0"/>
          </a:p>
        </p:txBody>
      </p:sp>
      <p:sp>
        <p:nvSpPr>
          <p:cNvPr id="19471" name="AutoShape 15"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9473" name="AutoShape 17" descr="data:image/jpg;base64,/9j/4AAQSkZJRgABAQAAAQABAAD/2wCEAAkGBhAQEBIPDhAQFA4QDw8XDQ8QDw8QDw8PFRAVFBQQFRQXGyYfFxklGRISHzshIycpLCwtFR4yNTAqNScrLSkBCQoKDgwOGg8PGiwfHyQsLCw2LC0sLCksLywsLCwsKS8tLCwsKSwsLy8wLCwvLCwsLCwsKSksLykyLCwvLCwsLP/AABEIAMwAzAMBIgACEQEDEQH/xAAbAAEAAQUBAAAAAAAAAAAAAAAAAwIEBQYHAf/EAD0QAAIBAgMGAwUGBQIHAAAAAAECAAMRBAUhBhIxQVFhE1JxIiMygbEUYpGhwfBCU3LR4YLCJDNDRHOSk//EABoBAQADAQEBAAAAAAAAAAAAAAACBAUDAQb/xAApEQACAgICAQMEAQUAAAAAAAAAAQIDBBESMSETQbEigeHwQhQyUWFx/9oADAMBAAIRAxEAPwDuMREAREQBERAEREAREQBERAEREAREQBERAERNU2sz1g32WgxVt0HE1VPtU0Pw01PJ268hrzEhOagts52WKuPJl7mu11Kkxp0latWX41QqEpno9Q6Ke2p7TA19tcVf/tEHlY1qh/8AYFb/AITVcVmFh4dEBUXp+n95jzrx49Znzvk/cxrM2bfhm/4Tbqrf3lKlUHM4erZ//nU4/JpsmVbQUMQD4b+0vxowK1E/qQ6iccl3hswdWVt5gy/BUB95T9DzH3ToZ7DJku/JKrPnF/V5R2oGezXtltoftCWewqoQKgHAki4dexGv49JsM0IyUltGzCanFSQiIkiQiIgCIiAIiIAiIgCIiAIiIAiIgCInhMAsM8zVcNRaqRdtFpJzqVW0VB6n8gTOY5liWUFWbeq1GLVn8zn4j6fwjsJmtoc4Feq1UH3FDeXD9Hf4alb/AGD5nnNTquWYseJ/LtM2+3k/BiZl/N6XX75IrRaV2i0qmcU2i0rtG7AM7sfiSuIQDg6VFb/TZ1/3fjOo0muBOWbLUScRT+6tVj6GyD6/lOo0B7Imli/2fc3sDfpfcliIlovCIiAIiIAiIgCIiAIiIAiIgCIiAJrm1+bFEGGpNarXB3mHGlQGj1PU33R3PaZvH41KNN6tQ2RFJY9h+s5rmOPdi9eppWrkez/KQfBS/wBINz1YmV77OK0U8q7hHiu38GOzKsCRTQWRAAAOAtoB8pZWldp7uzLb2YLe3sotFpJuxuweFFp6tO5sOcr3Zf5ZlxquKY4EA1T5afl9W+l57FOT0icIOclFGf2Ly/jVto1gn/jXgfmSx/Cb2gsJYZXggigAWsBYdBMhNiuHCKifSVVquCihERJnQREQBERAEREAREQBERAEREARExO0ebnD0vYsa9Q7mHU8C5HxH7qgFj6d55KSitsjKSitswG1WaeNV8FT7nDkNWPJ69rrT9FHtHvu9JqGKrF2LcuXpLzGuFUUlJPEux+J2JuzHuSSZYhZkWTcn5Pnr7HOW2Ubs93ZIFnoWcjgR7s93ZIFlS07mwg90U06fO19QFXmzHgs3vZrJvDW7auTd26sf05fKYXZrKvEYVSPZFxR7jnU+fLt6zfMPSCi00carS5M2cKjiub7ZIotPYiXDQEREAREQBERAEREAREQBERAEREApdwASTYAak6ADrOeZnmnjVGxR+CxTCKeVK+r+rkX/pAmd2uzHetg0OjKGxRH8NG+lP1ci3oGmn46vvtYfCvC3CUMmz+K/WZeZd/Fe3z+Pn/hatcm54njPQsqCysLKJlEYWVBZIElQSD0i3Zd4LAmq4pjgQDVPROSerfSRqltbXNwFXzOeCzcdnMn8Nbtq5N3bzMf05fKWKKucvPRcxaPUlt9Iy2WYIIo05aS/nii09mqbgiIgCImEznaqlh28JVarXtc0qZA3AeBqOdEHrqekjKSitsjKaityM3E0Ovtni+P/CUx5T4tU/jdZVhtuq4PtJh6o5+FVNN/krix/GcvXgV/6uvejeomEyvauhXYU7tTrH/pVRuOf6eTD+kmZpWvO0ZKS2ixGSktxez2IiekhERAEREASzzfMlw9F6r67o9lRxdybKg7kkCXk0TaLNRXrEg+4wxYJ0qV7Wep3C/CO5acrbOEd+5wvt9OO/cw2OxrqGLEGvWYtWYeY6WH3VFlHpMYKjdfpK6rl2LHn+Q6QqTFlJtnzk5OTAJ6mVAHqZUqSQJIkSgLK0pkm0rCS7weBNVxSHDQ1T0TknqfpJQi5PSOlcHOSijIbN5Z4jCqfhFxRB6c6nqfp6zeaFIKLS1y3BhFGkv5t1wUI8UfR1VquKihEROh1EREAwe1ecth6QSkR9orMVpE6hABd6pHMKNfUjrOcYvGeGPDpk3uS7sd52Y8WYnix6zZtta5+168KeCuo6F6zBvypKJoxN9TxPGZt825GJmWtz0CxOp1PUxE9ErGcT08Sbbre0l/hJOh8ynip7ibpsztgRu0cS1wSBSrnmeVOp0fvwPYzRpC2P3bhQCCLNfVSOlucnC11vaO1WRKl7R3dHB4Sqc12T208MCnXYmjoFqMbtR6K55p97lz6zo1GsGFwZp12xsW0fQU3xujyiSRETqdhESLE4haaNUcgIiksx4BQLkwDD7U5saVMUqRtXr3CH+Wg+Or8gdO5E0PHOBakmiIALenAfr6mZDH5gzs+IcEPVsKaHjToj4E9f4j3MxAWY+RbzZgZV3qS8fq/JSqSVUlSrJVSVSnooVJIqStUkyU7/v856SSIwttbXJICL5nPAenP5Tbdnco3Fu2rE3dvMx4n99JichwHiuKpHsjSiPu839T9JutCkFFpq4tPFcn2zaw6OEeb7ZWBaexEuF8REQBERANH26wh8anU5VaNWiT98e9pj5+8E0Gdjz/ACkYmi1Mmx0NNwLlKim6uPQicpzPAvTqMlRd2oNWUaqw/mUzzW/zHAzOyYNS2YudU1Ln7MshD1AoueEorVwguePIdZj6lUsbn5DkJTb0ZUpaJa2JLacF6f3lKiUqJKonM5dklFipuOP70m3bL7WNh7I9zh+a6lqHdetPtxHLTSakok1MkG40I4GThNwe0d6bZVS5RO44XFrUUMjAqwBUg3BB4EGTzlWzu0T4dtAWpE3qURxHWpS79V4HlrOlZdmVOsi1KbBlYaEfvQzXpuVi/wBn0mPkRuXjv/BdzUdqsx8Wp9mU+6pbrYk8mf4qdH6MfReszue5r9npFgL1GIWinnqHgPQak9gZz/FvurubxZ2Jaq54u7G7MfU/kJyybdLiccy7jHii3xNbfa/Ll/eUqsIsmRZlN7MTt7CpJVSeqsmVIJJHipJaWFNRhSHA2NY9F5J6n6esMd0XAuxIFNfM54D05+gmx7P5VuLdtWJu7eZjxMtY1POW30i7i0epLb6RlMuwYRRpL6eAT2a5tiIiAIiIAiIgCYXaDZ6niks2jrrTqL8VNuo6jtwMzUTxpSWmRlFSWmcHz3J6tGqy1RZxqLX3HXzp27cpjFE7ntBs/TxVMo41GqOPiRuTKf3eckzrIqmHqmm49rUqQPZqr5179RymRfQ63tdHzuZhup8o+UYxRJVEoUSZRKpQRWokqiUKJMggkiRBMzkucVKD71PW595SJstXuPLU78+fWYlBJkElGTi9o7VzcHuJsmYZsa7faHDBEUrh0YWYX+OoRyJOnoO8wxJYkniZ54rEAEkgcLyRFkpzc3tnWyx2PbKkWTIs8RZOiyBBI9RZOif5PIDrPEWVrQNRxRHDQ1j93lT+fE9vWThFzekdq4ObSRd5LgvFfxSPZGlEHkvN/U/S03GjSCi0tsuwgRRpL2bdcFCPFG/XWq48UIiJM6CIiAIiIAiIgCIiAJi88yKniaZSoO6sNGRuTKeRmUieNJrTPGlJaZxPOshqYeoUqDU33HAstZRzHRuqzHqJ2rOclp4mmadRbg6g8GVhwZTyInLs6yGph6m44vf/AJdS1lqjp2ftz5TJvx3X5XR8/l4bqfKPRjEEmQSNRJkEqFBEqCToJEglwggmiRFk6LI0EnQT0miRFk6LKEWXFNf8nkB1g6JBn3RcC7E2pr5nP6DifSbDkGV7i3OrE3ZjxZjxMxmTYI1X8Uj2bWpA8k83qfpabfRp7otNXFq4rk+2bOJTwjyfbKwJ7ES4XRERAEREAREQBERAEREAREQBLDNcpp4im1Oot1b8QeRB5EdZfxPGt+GeNJrTOSZ1kT4d919Qx91VtYVPut0f6zHqJ1/MstSshSooKsNQf3oZzjOcifDvZtUJtSq+boj9G785lZGPw+qPRh5WH6f1Q6+DHIJOgkSCToJTKCJkEnQSJBLhBPToiVBJ0oGo4pD4dDWPbiKfz4nt6yINYaC7E2pr1b+w4zZchyvcW51J1ZjxZjxMt41POW30i9i0c5bfSMll+ECKJezwCezWNoREQBERAEREAREQBERAEREAREQBERAEtMfl6VkKOoKsLEHnLuI7DWzmuc5I2HexuaZPu6h5dEfv0POWCr1nUMZglqKVcAqwIIOoImj5pkD0ToGel/CwG86DysOLDuNZl34zj9UejGycNxfKHRj0EuaS/hzPIDrLdGXzp82A/I6y/wAFgjWIUA+Hcb7EEb/RR27yrCDm9IqVVynLSL7I8AajeKw0takDyTr6nj+E2+jT3RaW+AwgRRLybcIKEeKPoa4KuKihERJkxERAEREAREQBERAEREAREQBERAEREAREQBI6lENxkkQDHVMmQm+6L9bC8noYFV4CXUQABERAEREAREQBERAEREAREQBERAP/2Q=="/>
          <p:cNvSpPr>
            <a:spLocks noChangeAspect="1" noChangeArrowheads="1"/>
          </p:cNvSpPr>
          <p:nvPr/>
        </p:nvSpPr>
        <p:spPr bwMode="auto">
          <a:xfrm>
            <a:off x="76200" y="-928688"/>
            <a:ext cx="1943100" cy="19431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9475"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2667000" y="2743200"/>
            <a:ext cx="533400" cy="533400"/>
          </a:xfrm>
          <a:prstGeom prst="rect">
            <a:avLst/>
          </a:prstGeom>
          <a:noFill/>
        </p:spPr>
      </p:pic>
      <p:pic>
        <p:nvPicPr>
          <p:cNvPr id="15"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6019800" y="2895600"/>
            <a:ext cx="533400" cy="533400"/>
          </a:xfrm>
          <a:prstGeom prst="rect">
            <a:avLst/>
          </a:prstGeom>
          <a:noFill/>
        </p:spPr>
      </p:pic>
      <p:pic>
        <p:nvPicPr>
          <p:cNvPr id="16"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2514600" y="5105400"/>
            <a:ext cx="533400" cy="533400"/>
          </a:xfrm>
          <a:prstGeom prst="rect">
            <a:avLst/>
          </a:prstGeom>
          <a:noFill/>
        </p:spPr>
      </p:pic>
      <p:pic>
        <p:nvPicPr>
          <p:cNvPr id="17" name="Picture 19" descr="http://icons.iconarchive.com/icons/visualpharm/must-have/256/Check-icon.png"/>
          <p:cNvPicPr>
            <a:picLocks noChangeAspect="1" noChangeArrowheads="1"/>
          </p:cNvPicPr>
          <p:nvPr/>
        </p:nvPicPr>
        <p:blipFill>
          <a:blip r:embed="rId2" cstate="screen"/>
          <a:srcRect/>
          <a:stretch>
            <a:fillRect/>
          </a:stretch>
        </p:blipFill>
        <p:spPr bwMode="auto">
          <a:xfrm>
            <a:off x="6019800" y="5181600"/>
            <a:ext cx="533400" cy="533400"/>
          </a:xfrm>
          <a:prstGeom prst="rect">
            <a:avLst/>
          </a:prstGeom>
          <a:noFill/>
        </p:spPr>
      </p:pic>
      <p:sp>
        <p:nvSpPr>
          <p:cNvPr id="36866" name="AutoShape 2" descr="data:image/jpg;base64,/9j/4AAQSkZJRgABAQAAAQABAAD/2wCEAAkGBhQSEBQUEhQUEhUVFBcUFxQUFBAUFBUUFBcVFRQUFBQXHCYeFxkkGRQUHy8gIycpLCwsFR4xNTAqNSYrLCkBCQoKDgwOFA8PFikcFBwpKSkpKSkpKSosKSkpKSkpKSkpKSkpKikpKSkpKSkpLCkpKSwpLCkpKSksKSkpKSwpKf/AABEIAOEA4QMBIgACEQEDEQH/xAAbAAACAgMBAAAAAAAAAAAAAAAAAwQGAQIFB//EAEYQAAEDAgIGBwQFCQcFAAAAAAEAAgMRIQQxBQYSQVFhInGBkaGxwRMjMtFCUmJykhRDU4KTssLh8AcVFjNjotIkNIOj8f/EABkBAAMBAQEAAAAAAAAAAAAAAAABBAIDBf/EACMRAQEAAQMEAwEBAQAAAAAAAAABAgMEERIiMVETIUEyYRT/2gAMAwEAAhEDEQA/APcUIQgBCFgoDmaa0oYQNmlTxvZcqDXZor7SM23xkO72mhHio+sGNrK4Z7PRHZn41Vcmjbm6orwzUOWtlMrx4VY6cuM58r5htbcK+lJWtJ3Pqw+Nl1Ip2uFWkOHEEEeC8tlgqA2nO+yaDhbz60r+6yD7subzBI/n4reO5n6zdH09aqsryl2Lx0fwzPI4bZd4OqEHW3HNze8dbGHx2V2mrjfDn8derIXkx18xY/Og/wDji/4rI19xf6Qfs4v+K11xnor1hC8pdr5i/wBI39nH8ks6/Yw/nB+zj+SOuDpr1pFV5AddcYfzxHUIx/ClS64YoGntpDauYHkjrh9Fex1WV4o7WLEOF55v2sg9VFdpaV1nSSE83vPmUusdD3MuCRLpKJvxSRt63sHmV4c6SRxNdt34it/yGThTrIr3C6zdWQ5pvYJ9bcIzOeP9U7X7tVzZf7SMIDQOe8/ZYf4iF5u3QhttE9lvF3oCunFo5kbgGNbWlyam/Gp/l1LnluJPDc0l0br4x3wQykcXezYPM1Rh9dw+eOLYAL3hvx1IryoFVniTgD2qCAWzxybDgY3tdtCmz0XAmvcuU3GVv+N3SnD2ALK1abWWyvShCEIAQhCAEIQgBKxM2y1zjuBPcmrk6w4otjoLbVu6/wAljPLpxtaxnNkVCd5LjtXqVGIydlStM6dZ3ilB3rBwrzJUvretKAW7FODdm1Mx3DgvKq9Ei6PMm5Nv6AC2E9U57wTQgVPktHsDuocbrJtC0m4KYyoseBPeQB5FKMJzFR2+hWWP6V92yK9QqUAkYQSvk2ms2WuDG8eiKvNfvOp+qtn6uwnc4dTvnVQNC4kvhDgLPfI+tR9KR9LdVF0mykf1Vb6rPFZ4lR3atw/Wk72/JRMboONjHOBJpkCbcBkuwzFcj+FyTJOXtO0BSotuoDvT+TL2OmK2PYAta5zg93wtqATvrQqczQcbyD7zvHnRcTSWhZZpXbOwWukY72ridpmwHCgaBUjp1t9UK1yAH6bqcgB20Tudn6z0wpuhIm5j8T/QJ2IwsbWPLWtaQx9ONQDTJRn4aPg934lNjoRwB48C0WWOq39a4hMc4c0ODQ4OALBa9QCHOO4clkilid9XHKp3ADcFztBTOMEYsC0GM5k1jJZkPuqY+FxI+I3+y0epSoZllGbjQAZJL59q4v1E78jbem/kA37PcXH/AHGngt5WsY2rnfiJp3CgQCo5Sa0JFN3xf/L81HfTN7h2kHsAyUXS2DdL7ItcWxlwD20oXN+h1Ctv1gtsJq3snakcSeG4EpwPVNWMZ7TCxEmpDdk9bOj6V7V1VXNS27MT2D6LgQPvNH/Eqxr1dO9WMqHOcZWBCELbIQhCAEIQgMKs6248MLRQudsmjQK57z3KzFVTTp2pXDhTwG/xU+4vGDtoznJXGP2AS81e41PmGjkMymmU7G0a5b0jEv8AegDIDvrxTNISdDZG/NefVbeF3QLzYkWHALZjKNWWM6AHJb7lk2pNlFlidsnZuSHUNd5B40puTwVme1EBF0bgRFEyMGuw0NrxIFz2mqlFo3gKN7RPdZqKDGNG4BauioPhpW1anef5lbYWMusFjSseyGt26Zk9QzKQQZHtYKbyeLu4XSGTBxN8j2ZH5rm4yAl28OkOyxpN2s3vdwJC6uH0eGjZbu405CpWvDJBLnfD5WTX1a7ZN6bOQNK0vl2LoNjDGpUmIrlvS5NE0VhPZMeCTeR76XFA81pdTmDM8lpG2qY3IpUIEkxooowbn3cajgpD3CpU+CEhv9b0+eCH5P0b5EUoOA3k9q0wdXOo8/Dnz4HtHqp8ws1ufJRaUdtbx0XcxnXs+aJTWLVKX30zfssPcXD1CtSpOqctMWR9aJ3eHMPzV2Xp7e84RHq/1QhCF3cghCEAIQhAYJVN0lN8R+sSewmwVsxr6RuP2SqRpORRbq/cinQnmuPK7p1Ugt2jyCRBHU1PFT4zwyUdUN2EUpRZJzWkT6uIG7NEz6JGSDdb4jJJbdyfOLICFHnRSJLjwUcG6mQtqlQ6OBbsMJ7SepVx+kPbTEtya09JwsSeXBWV492RyVcwUe1I9tAaAeZRCKwWBDp9okvIF3HeeXAKfE/Mnnbt/ksYiX2Y2I7yOzO5o3rVsYYy9TQd5qUBtNkUhmQUiLpM7Ehwogj4gsgUB6lrA6xRuKDQYR7ypuus6To9y5ZsV1YHdFFEOrst2jnkO3eoU52e4DtKZLIXOpuCTpdtm9YRBUzViTZxsY4h4HUWk07wF6GvNsE8NxEDzYCRt+R6J8/NekBejtb22JNb+mUIQqnEIQhACEIQELSzqRHs81RNIPq4q56wyUjA4n0KpOIzXnbi96vRna1hYmF9BZIdJQWWK2Uzs3hcakLdyTGbptUGwz4k96U3NN3JBCe26nYQKLK1TMCkE+T4VWsDNTEzAZhjB3ucrK82KqGjZD+V4kDPZj7LvTgTJMWGEtaKvPh1pxZ7u97CveVHwcVZXb6C55qbOz3Z6h5IIvAPqw8rLGJZayRop9iFMkbZA/EbDndyTyeiVDY6juxSwbICE0V711MOKNHUoUDFNjNkURtBHeqVpMVCktySMWKhI0aYVjA4DxXpmDnD42vGTmh3eAV5n9FXnVCbawcf2dpn4XEDwordrfuxNrT6ldlCEK9MEIQgBCEFAcDWiWzR1n0VQlddWLWib3h5AD19VWXOqV5etec6u05xjAZAjbqjYBQGri2yxqaFoBZbpU2Uxq0otmJBpKFIwIS3JuGzQE1+So+Bef7wxDcqxtPc4/NXdxsqRhWk6VmA/Qj96y1j+h3dGw0Y48SpGIHuz/W4LD27DKEj5ncE7FtpH1krJODo6Sh7f5ldpjahVrRjqvcPtHzVnZZqdEcpw6XepDSlzNv2rIcgjI22UiMJLU9gSaNSsQUxLlFSgIpVq1CmrDK36stexzWnzDlWZ2rtahS0knbxDHdxcD5hVbe98cdWdq6IQhekjCEIQAsFZWrigKLrHPWV3WR3WXGac1O0vJVzjzr3qBhxVePleba9CeIc0WQ+yc0XolStustMgrYBK3pzQkDGhaA3TBklApGcAmwtusMyTUA0qj6MxQ/vTFmthG1g6wW/NXYFVDVKD3+MlDdpz5zG29B0CS4nkOinPFDvYbC1Icak1qAQR1W3AZrbEz7UTSMiTTmKm6h6b0gQGwxHpPo3aApna3IBSsbEGNjYMmtA7kiVrR52cQ8c6+N1Y5ps+arQtinc6rvg1CdJrI1aNUhwSKX60gkMTWlLYFvtIMyqwXIWWs4oCPKbVU7UiSmLI+tE7vDmu+a52Ofayfq1Ls4uE8S5v4muA8aLto3jOOep9416UhCF6yEIQhACRjX0jeeDT5J6gaakpC7nQd5Wc7xjaeM5sULSW9RsGVI0k5Iwea8h6CUDdLkWWnNYzWaZQN1Iao/0k9iAZI7opcDahZxBsm4U2CQPLbBbbdAtHFLlNUGkRv6DiuXo7QcmGjo8hwlcZ2uaKWm6TmHm0mld4op0zqQOP2T5FdrT8VIIOTQ3/a35LrjjzhlfTnllxZPam6Pi28UXbmWHXvKn4t1XnklaONHvO4BaYd+2HHmVyacDE2xP9cF3sMLLhaRtOCu/o89BO+AZRaiO9U2iw9I2GZLJKwMliRyAcFvWyUw1omzPoCgOXjH1KZhZdiSF/wBWRh7A4V8FD2qmqfK33fYt4/VjF+49ZCykYKbbjY76zGu7wCnr2UAQhCAFyNYn0jA4u8h/NddV/WWS7RyJ7z/Jcde8YV0053RUMe2rlrAyibjRdYhyXlrWVtGta3WwCVMsxXryWzVvspJNCkG0+adh7JMuSZEUBIdkllMqlONyg2cX/kOH2SPBWjWaP/p28nAd7SPkqzOfdnuVv1iZXDu5Fp8QFToznTzT6l7sXnuMm9nG4DM5pmi46RdagaafcDiQu1DHSMDkp/x2VjSzfehdbRr7di52lG+8CmaOd0epF8BP21sStaWqtXnJI27iluQTZLLqoJLgyRiHWK0gdZauqUG5zT0qKW8dBRXWlp2qYRZaZX3VaXawcPJuz+Alvousq5qNNXDub9WVw7DRw8yrGvX07zjKhynFoQhC2yFVtYpPfU4AD19VaVTdNyVnfyNPAKbc3tdtH+nJxTUmPJPxTahaNbQLzlgZHeqY8IasvWQ14Jc7N62JutpBVpQCRcLMLrrWBANCgJ4FkiUeaC8rDnIAnd0B95o7yFedMsrh5Puk91/RefvfV0Y4yMHe4L0fGMrG8cWuHeCrdtOcMk2te7F5JpBtZ2DdXyXfky7Fw8b/ANxGOde5dqTKqiv4piv6Rb00/CWC1xbauW7SAKJ/jKS+UlMLclHjcKgKY8ZJGW/LsSYwmPdZYY2wQDIck0WC1w7fJZmfQINx5He/HUugBZcyM1m7F0wtEseoMl52/cd37QPkFcFRdS5aYp7frRn/AGub8yr0vT295wiLV/qhCELu5sFUfSL6zPP2j5q7kqhYh1XE8SfEqPdeIo0PNLelC6Y4orZQ1UGhbOyWGrWVyyCaprTZJJumsQCAKOWs5W8xoaqPI+oQEza6AW25aMHu1jDSVHUgF4cVniH+tEP/AGNXppXmmCbXF4cf6zfCrvRemUXobWdtSa/mPJsfDTGAcCW9xoutiMkrWDD00h2l3YaHzKZijZQ5zi2KsfDj4o3URrjdS5rlRos6IJMwMVLqbMUqAZUTHb1mmVSy3a2yGrZoQZkI8lExFSpjVz8fJQWRCqFgGdMnmulVRcFFst61IBWidDVt9MbEeIc3vaT5gL0ZeYaPk2Z4XcJWV6i4A+BK9PC9Da3tsS60+whCFU4lTuo1x4AnwVCIV6x7qRPP2T5KkPbdQ7rzFWh+luatKFOATKBRVQjFyS5yxipamgSw66QbhOYckmmSbVAIxTr0UcDcszPqVkiwQSZMehTkoujn5p7jVpUDR7+mUG6uiG1x+HH2nn8MbyvRV57q62uko+UUrv3W/wARXoS9LbTsR639KVrVBTFtI+k0EnkKingubjHXoFYtbYwDHIdwcPIj1VWjB2XOOZUevOM6o0rzjEI5lR9Hx1cesqSwVC00favMlcmnS2aLUmyxtWWrnXSaEacEmE1TwgBc3G3cApss1FDdKK1ThVsGdELZqWZqrZjkyZc6grvBB7rr1Zj6gHiK968qc2y9L0PLtYeJ3GNn7oVu1vmJ9aeExCwhWp0TSx9y/wC75qnPVu02fcO7PMKouqvP3P8AUV6HighayixQ51SK/wBUS8VISKCykruhlq3Yy6wyIp4ZQJArMrErrFMNAoGLxHDJAaVumM9FHa9Na+6dZSWOsVzsMaSnrUouUSazwUGsWqIrpF32cO7sq+Mei9AXnmoZrj5zwgaPxPr/AAr0Nent5xhEer/Tga4xVgB4PHiCPkqliDRgA3hXrWKMHDPrelHdxBVCfcFxUu6nfy7aN7UdooFHgdftUiuaVhGVNuKmdk5wskyBSSKJDhdIN4WInlAWr5tkLmPmLzbJPyDpJqrSRDIqZpgiqmTRqfC1ZDAEwEIDDhZX7VWSuEi5BzfwucFQnZK56jvrhacJHjyPqqtre6uOtPpYEIQvQSI2kMKZIy0GlaX6jVcN+rsm4sPaR6KzIXLPSxzvNdMdS4+FR/w/KPog9Tm+qiYnQ836J3ZQ+RV5RRcrtcfbp8+TzmfCSAiscg/Uf8kmZ+zY267ea9MWHNBzWLtJ7Oa99PLDKKLUxg8OpemP0bE7OOM9bGn0UWTVnDO/MsH3QW/ukLF2t/Kfzz089EA4ILKblepNT4DkHt6nu/iqo0mpTfoyuH3mtd5UWLts4182KlGS91Gxso2Cd+7crlNqS/c9jusOb5VXKxupOINg1rhye31os/DnPxr5MfbP9l7Pf4omh6MQtffIV6KqjqLq1LhXTmUBvtCzZAcHGjNqtaZfErcvQ0pxjJUupecrwi6Tj2oZBxY7yXnWOlFgF6ZM2rSOII715tNoWUn/AC5D+o/5KbdY22WOujeOUJ0opmhmLDRZSf8ADsx/MyfhcPNOZqtN+hd3sHmVN0ZenfqntzhO4lMMlM7rqM1ZxByiI63Rj1TRqZiHZhjet/yBRNLO/jPXj7V7Ev2qDJNhiAbZWBmoEpzkjHUHu+SnQagtHxyvP3Wtb51XSaGfovlx9qn7MZ5pmza1ldYdS8O3MPd955/hopbNWsOPzTT17R8ytf8ALl7Z+aPPRBxKYGDivRo9EQtyijH6jfkpDIWjIAdQA8lubW/tL5v8ebN0e93wte7qa4+it2p2FdHA5r2OYfaEgOFCQQ2/gV36IXbT0JheeXPPU6pxwEIQu7kEIQmAhCEAIKEIAWEIQAVlCEBqgoQkKAshZQmGHLCEIJhZCEIAWUISAQhCbQQUIR+MgIQhENlCEIAQhCA//9k="/>
          <p:cNvSpPr>
            <a:spLocks noChangeAspect="1" noChangeArrowheads="1"/>
          </p:cNvSpPr>
          <p:nvPr/>
        </p:nvSpPr>
        <p:spPr bwMode="auto">
          <a:xfrm>
            <a:off x="76200"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7890" name="AutoShape 2" descr="data:image/jpg;base64,/9j/4AAQSkZJRgABAQAAAQABAAD/2wCEAAkGBhQREBIREBQUERIUFxUVEhIUEhcUFhYUFRYVFRYYFhYXHCYeGxokGRQUIDAgJCcpLCwsFh4xNTAqNSYsLCkBCQoKDgwNGg8PGjUkHB0pNSkwNDMtKSktKTUpNSkqLiwsMiksLCopLDUuLC4pLDUqLSksLiksLCwsKSwuKSksKf/AABEIAGoAUAMBIgACEQEDEQH/xAAbAAACAwADAAAAAAAAAAAAAAADBAIFBgABB//EADYQAAIBAgIHBgUDBAMAAAAAAAECAwARBCEFBhIxUXGBEyJBYZGhFDJScrFiwdEHI0KCFkNT/8QAGgEAAgMBAQAAAAAAAAAAAAAAAQMAAgQFBv/EACkRAAEEAQMBBwUAAAAAAAAAAAEAAgMRBBIhMWEFQUJRcaHwEyKBkbH/2gAMAwEAAhEDEQA/ALWKGn4EoccdPQxUgKylElMRipJHRQlXCC6C10VrjLIckXZ+8HPoLWpObHyQ2+Jj2EOXaqSUB8Nq+Y57qlo0jyLS8i06y0J46KCrZVqtxUFXckVKzQVUqIsUdWEMdKwrTL41E7pJLfQqlm9F/JqK1E8JlVoQ0nHHiIoXNmlDFOF1tv55+lKYvSqRi80iYfyazyEeSKcjzvyrNaR0kr4uDFqsgw6f2xI4+Zu8bjoaBeAtmPhvlskbUa6mth1/C9OdL1WawzhMNKWG0NhrrxyNOYWbaUEG4IuCPY1Sa3Y9YoGZ8wcgOJPh6XpruFkjYXSBoFm0hqlpIT4VPqjAjcX3EDI9RarVlrA6sNCgO3NJhZmYmN/+tk3AHaurAEHM251ro5cSg7ypik8JISFa32E2P+ppTHWFqy8YxSEDi9vnBTTrS8iVODSCSHZF1cb0dSjjmrC/X3qTrVliIpLzOVQkZHLPhxboAT0rHYXSWLx0vZQEopudlDsgLxd955k51p9Y5tjCStuOyQOZFv3NKf0nkW+Iv89oz/qNq/S5HtSiNTg1dvCAixpJ9IJGwv51TsGq+EwCibGuJZPAMCQT+lN7czVDrTrf8UnYxxhIgwILZv3d1rZKM9wqk0ppJ8RK8shJJOQ8FXwA4C1LqN9JdJ4Wigu9jYH3CWd2p/sPQK60NrpLhBYDtYxvjY2t9h/xPlupLT+skuLILiy/4Iu4X48T4XqtxKd1hxBFciTuqPIUNR00tAxYhkGQN3panQussLQphMbGpiUBVkUG628TbMfcPSnsRqfLEvbaNnZkOYRXsehHdbqL1iAM60eo2mnixKRXPZynZZfC5+VgON6sx4cacsOViuia6SA9S07tP74KXl1sl+ScBnjzSTZ2XVwdzcQdxHnW4wmJEsaSDcwB9d/vesNr6gGOltwUnnsg+9q0Gpk945Yf/KQgfa2YpjSQ4grj9oQMMLJo21qFkeqhr3iAuFC+LuoHIXJrP6hY8xYxBfKVXiPO2QPUCj/1Dxl5Io/pFzzYfxs+tZvC4vs5Fe1wkkbnjYEE286UXfeCungwXglp8Vpg77cMjzG+iJTGsJQYhpIjtRTASxnye5IPI3FLRm9LIo0u1DIHsDvMLqUZHlXI/lHIVKTceVChbujlQTU6ML3b7Ua7/mOee7wPAnrRNFQH4yBVIY9ohGzwDA+y/iqxmp3V7GmKV5wLiJHNz4MylU67R/NND7IFLlSY5ja5wcSSDydjfChrJpDtsTPJ4FmA5L3R7Cr3UyfZxcifXEjdQiH+ayMrWQ+JtWk0G4XSMOzuaOMesKg+4qB299UjOhAg0DuYfbSqXWnb+KftAd908QVsBl6CkVzPMV6Hp/Qy4hQpyZflYeHlWPxmr0sJuV2l+pcx14VR7SCrdn5cb4ww7EbJNsVtRxoRnFtKDxRjtKOjbfrU8PJQBhGYkqLhQS9vpFrUQCquPeunHTbaPP8Au6YkOVRh+UVBtxrinu9KCdaDJJvoEClmOdgN48OfOiSjL967hjsvn/NQJfJQ5zfuirXQmIJxeHP02XoARVYqetPaGgf4iJtlrBxnsmwot5WTKr6T78ivTES5pjsBQo6cjFaQvGB1JWPRyKSVRQTkSAM+dUmk9SUcloj2bHO29ST+K1apUuzo6QeU+LKkjdqaV5titTp1U5BvJTc+hFJYfV+diEEbA8WFgOterdlXOyqn0guiO2Ja3AWP0bqWiWMv9x9/6QfIePWif8Lg2ixDH9O1l7Z+9apo6G0dX0BYTnTEk6uVSw6JjjFkRV5DP130QQVYOlBZaKyveXclRjpyI0jFT0NAJSZWiAUNKIKYhalauiK7rlRS1BhQmFGNCaoVLQJBSshpp6SxFURX/9k="/>
          <p:cNvSpPr>
            <a:spLocks noChangeAspect="1" noChangeArrowheads="1"/>
          </p:cNvSpPr>
          <p:nvPr/>
        </p:nvSpPr>
        <p:spPr bwMode="auto">
          <a:xfrm>
            <a:off x="76200" y="-479425"/>
            <a:ext cx="762000" cy="10096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7892" name="Picture 4" descr="Red and White UWA Tigers Jacket"/>
          <p:cNvPicPr>
            <a:picLocks noChangeAspect="1" noChangeArrowheads="1"/>
          </p:cNvPicPr>
          <p:nvPr/>
        </p:nvPicPr>
        <p:blipFill>
          <a:blip r:embed="rId3" cstate="screen"/>
          <a:srcRect/>
          <a:stretch>
            <a:fillRect/>
          </a:stretch>
        </p:blipFill>
        <p:spPr bwMode="auto">
          <a:xfrm>
            <a:off x="533400" y="1828800"/>
            <a:ext cx="1676400" cy="2232727"/>
          </a:xfrm>
          <a:prstGeom prst="rect">
            <a:avLst/>
          </a:prstGeom>
          <a:noFill/>
        </p:spPr>
      </p:pic>
      <p:pic>
        <p:nvPicPr>
          <p:cNvPr id="37894" name="Picture 6" descr="http://t0.gstatic.com/images?q=tbn:ANd9GcRuMAGfBzipXXgQB9TOkKs3iYrOwhSZ9BJr61qrgRLD8OHOiHd8"/>
          <p:cNvPicPr>
            <a:picLocks noChangeAspect="1" noChangeArrowheads="1"/>
          </p:cNvPicPr>
          <p:nvPr/>
        </p:nvPicPr>
        <p:blipFill>
          <a:blip r:embed="rId4" cstate="screen"/>
          <a:srcRect/>
          <a:stretch>
            <a:fillRect/>
          </a:stretch>
        </p:blipFill>
        <p:spPr bwMode="auto">
          <a:xfrm>
            <a:off x="3505200" y="2057400"/>
            <a:ext cx="2143125" cy="2143125"/>
          </a:xfrm>
          <a:prstGeom prst="rect">
            <a:avLst/>
          </a:prstGeom>
          <a:noFill/>
        </p:spPr>
      </p:pic>
      <p:pic>
        <p:nvPicPr>
          <p:cNvPr id="37896" name="Picture 8" descr="http://t0.gstatic.com/images?q=tbn:ANd9GcQsha-iBAmP6uLJ06CCPHEmC0fRumiucsvN6OtiaqbAEPIZVhKC"/>
          <p:cNvPicPr>
            <a:picLocks noChangeAspect="1" noChangeArrowheads="1"/>
          </p:cNvPicPr>
          <p:nvPr/>
        </p:nvPicPr>
        <p:blipFill>
          <a:blip r:embed="rId5" cstate="screen"/>
          <a:srcRect/>
          <a:stretch>
            <a:fillRect/>
          </a:stretch>
        </p:blipFill>
        <p:spPr bwMode="auto">
          <a:xfrm>
            <a:off x="6781800" y="1905000"/>
            <a:ext cx="1981200" cy="2305050"/>
          </a:xfrm>
          <a:prstGeom prst="rect">
            <a:avLst/>
          </a:prstGeom>
          <a:noFill/>
        </p:spPr>
      </p:pic>
      <p:pic>
        <p:nvPicPr>
          <p:cNvPr id="37898" name="Picture 10" descr="http://lh6.googleusercontent.com/public/pLaGKlEDjvO-wbtRSAHoGo1zay0f9YRheqNb7VwZeMLlKKr4Hr8Ack0mxMlDBqE7N-kn32VsV-3v87rRBiwIxctf_kMfKtfGVBOHJU7FVLX8cUMwnmWI00grMxkAumi8eJbV9X9LUodqoAbFjz1EKYo-09q6c8Dh-4vBFWZ-pVnZ7mnjpdbUGb4fnhrMTRb88cqm7w">
            <a:hlinkClick r:id="rId6"/>
          </p:cNvPr>
          <p:cNvPicPr>
            <a:picLocks noChangeAspect="1" noChangeArrowheads="1"/>
          </p:cNvPicPr>
          <p:nvPr/>
        </p:nvPicPr>
        <p:blipFill>
          <a:blip r:embed="rId7" cstate="screen"/>
          <a:srcRect/>
          <a:stretch>
            <a:fillRect/>
          </a:stretch>
        </p:blipFill>
        <p:spPr bwMode="auto">
          <a:xfrm>
            <a:off x="3505200" y="4419600"/>
            <a:ext cx="2057400" cy="2057402"/>
          </a:xfrm>
          <a:prstGeom prst="rect">
            <a:avLst/>
          </a:prstGeom>
          <a:noFill/>
        </p:spPr>
      </p:pic>
      <p:sp>
        <p:nvSpPr>
          <p:cNvPr id="37900" name="AutoShape 12" descr="data:image/jpg;base64,/9j/4AAQSkZJRgABAQAAAQABAAD/2wCEAAkGBhISEBUTExIQFRAVFBkQFBcUDxQUFRUXExAXFBQXFhIYHCYeFxkkGRUXHy8gJCcpLCwsFR4xNTAqNSYrLCkBCQoKDgwNFg8PGCkcFB8pKSkpKikpKSwsKSkpKSkpKSkpKSkpKSwpKSwpKSkpKSkpLCwpKSwsKSkpKSkpKSkpKf/AABEIAIMAgwMBIgACEQEDEQH/xAAbAAEAAgMBAQAAAAAAAAAAAAAAAQUCBAYDB//EADoQAAIBAgIGCAQFAgcAAAAAAAABAgMRBCEFBhIxUZEiQWFxgaGxwSNiovATMlJykkLRBxQVJEOC4f/EABgBAQEBAQEAAAAAAAAAAAAAAAACAwEE/8QAHhEBAQADAAIDAQAAAAAAAAAAAAECETEhQSIyQgP/2gAMAwEAAhEDEQA/APuIAAAAAAAMKlRRV20kt7bsirnrRhk7fiq/Jc3kY6xQclGK3b2uNtxwGsWFtFlzHxtNy86fRammUs9iVu9eXE28FjY1Y7UXlez4po+X6laTk4VaUnJqKVWF3eyb2ZJfS+Z22qd/iX62n6/3O3Ga3HJbvTogAZrCGySGBgSLEpAZAgASAAAAAAACu0pvXd7nF6wULxZ2+kqV7Pc933yOR09knlvNsfqzvXN6pU7V59tKS+qLO91dqfFlH5L/AFHIavULVZv5fVo6jQ+WJT4xcfHf7D8ufp1SBCJMWoAAAAAWBAAkAAAAAIuSzmNM6Wk5SjCTUIvZbTs2+vM7JsW+k9I0YRaqVIrsvd37lmcZpjFxrQU6b2s7SW5x7Wt9meLobV2/vxLLC6LhaKtns587mmM0i1p6Fw292zdk+zK5e0MG01Lc1mjLA4VRirG3O1i/Wk68rDC4tTXzda++o2TmpO7yyt1r+5Z6P0jd7En0up8bK/Mzyw15i5VkCCTNQAAAFwAAAAAAYVqijFye5JyfcldnzqvinszfXKq5c0n7naayV9jCVX17Dj/Lo+7PnmKr3j/Hx6Ecy8U1bYFXsuLt98i0hVzKbRVXpR5+TNqlic5ffUaxK9pyyXcvQwxVWy7dy8TzhV8suR416t2l23O6GNKt0rcHYxr1GuksnGSkvBmlSqdNfNUb8I7zbTun23CXW4ertRjLik+aPU1tHr4UP2R9P/TZPNWwAAFgAAAAAAAUetsv9vs/qduSbPns53hHuS5Kx2ms2JvXjT/TTcn3ykl6R8zin+a3CVjScS39GSzXj6M9dq01w2o3/ka2AlaXc3yZ6ze/sLnHF9Tl1mDln4+5hg6l4IX6RaFfKrs4qMbf0tLPvk/Ys47iixEn/qLT3bCcezaS2i6vn4HO7crrtHTvSg/lS5ZGyV2gZ3orsbXmWJ571tOAAOOgAAAEASAeWIrbMJS/TFy5Jv2A+f4vHfiY6q+pfDX/AFy9mU9VfEa+b2M8FU6cpde1n7kVnerfi7+Rr6SywkumzZqGhh6zVZrqN51t+SLjiw0TUvE2Jb/Eq9DVs/EtJrNrxRU8xnVTpONsbTlxp25Ms9vp2+VFbpl/FoS74myqvxX+1HJ7drrdW5/DkuEvVIuCh1WqZTXan6r2L0wz+1aY8SACVAAAAAAV2sNXZwtV/I/PL3LErtPRi8NWUleP4cudsvOwHzfCUmtrvujf0jgvwqdBtZzhNv8AndeTR5aG0RKdWMduSTai7Lq3v0LzXuCisOluW1FdyjGxrexEcdiHatF8Tfte5W6SecZcMuW8scLO770XHK89FVLTa8eWT9uRfqd0n1nL0G41JW3xn5Mv8PVT++JWKMmtp9dGEv01F9Sa9bHlha16r/akbemcO54ecV+bK3ftqxU0U6dWUJfmjJwffF25ZHL12cdrqrV+JJcY+jR1BxerlW2Ij2pryv7HZmX9Orw4kAGawEWAEkXDMQMzGdNSVmk096auuQTMgNWloylGW1GEYy7FYoP8QKa/y9OX9Ua0dl8LxlfyOpPLEYaFRWnGMo77NXVzsvnY+QYii5Rat/VtLsvkxg67i43ysnF5cmfUK2reGl/xRXbG8XzRWYrUem/yya/cr/Ure5pM4i41wmJk1KM11pqXgWVDELjk0WeI1MrR/Laa7GvR2MKWhJx305J/tZpLGdlZ6Ioxq14xe3a93frUelbyPbXLRChUjiI5Rm9mplldK8ZN9V7Wv2FjoHQ84VVOSaST373dcCz1iwTrYWpTirylHJcWpJr0M8svl4XjPi5HQ9b49Kzu9tZLN2693Yz6Ajk9X9XKtKtGo0lFJprK+at1dZ1bOf0u67hNJuSeZlFma2QAAxZiAHUozADgAABAAEkAASgAAMJAAQZRADqQAHH/2Q=="/>
          <p:cNvSpPr>
            <a:spLocks noChangeAspect="1" noChangeArrowheads="1"/>
          </p:cNvSpPr>
          <p:nvPr/>
        </p:nvSpPr>
        <p:spPr bwMode="auto">
          <a:xfrm>
            <a:off x="76200" y="-593725"/>
            <a:ext cx="1247775" cy="124777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7902" name="AutoShape 14" descr="data:image/jpg;base64,/9j/4AAQSkZJRgABAQAAAQABAAD/2wCEAAkGBhIQEBAQEBAPDxAPEBAQDw8PEA8PDxAPFBAVFBQQFRIXGyYeFxkkGRISHy8gIycpLCwsFR4xNTAqNSYrLCkBCQoKDQwNFA0MDykYFBgpKSkpKSkpKSkpKSkpKSkpKSkpKSkpKSkpKSkpKSkpKSkpKSkpKSkpKSkpKSkpKSkpKf/AABEIALQAtAMBIgACEQEDEQH/xAAbAAACAwEBAQAAAAAAAAAAAAAAAgEDBAUGB//EAD8QAAIBAgIGBQYNBAMAAAAAAAABAgMREiEEBTFBUaFhcYGRsSIjUnLB0QYTJDIzQmKSorLC4fAVc4LiU2Px/8QAFwEBAQEBAAAAAAAAAAAAAAAAAAECA//EABkRAQEBAQEBAAAAAAAAAAAAAAABMRECQf/aAAwDAQACEQMRAD8A+4gAAAAAAAAAABz9J11CEnG0pNO0sNrJ8LtgXabrGFFLG7Xsklm8xFrOL2Rl22RwtNpyqqbfznJSjfYsLvFci+m20pRvf60X4GpFdOprS31H2tIX+r22032SRkn5UeHsYqbyyLyDbLXKVvIld7rxJlrynG2LFHE8Kut9jHGG/eZtN0fFKmt0ZY5diy5+A4PSQmmk07p7GMcLQ9Y/FJqUZSi2sKja6vtWe651tE0uNSOKN9tmnk0+BlF4ABAAAAAAAAAAAAAAAAAAQ2YNK1vGN1FY5bOEb9Zyq1SdR+XJv7OyK6kXg6WsdaqKtTcZTbSys1FceByYq7cne7d29t3xyHjS6B1E1IpY1Fsv7+4nFZ4rq1s7uytx6B7X22fXmHxMXtiua8Cimen2V3F29JNOL7URHWaexc3cems5q+UZWS2qzins7WFLRYxd45X22/mQDR0tt2tFPbZy8q3HDtBz6esWjBSxOWdpySvwWXsLPi16K7vaBS5X/bMbRdMlSfkq8XJYk7bNjfd4FjQjpkHfo6TGfzZKXU8+4tPLyo7/AP02aLrOcMpeXHi/nLt3meI7gFOj6VGorxd7bVsaLiAAAAAAAAAAAMestKwRsvnSyXRxZrPP6ZX+Mm3u2R9Vfy5YKoRHYqV3YZM6B0TYWI9iKiwIkgCqh9d8ZvkkvYWIiMUtisSBXQ2zWXz212pN+0tsRGKTbtm9r4jALYmxIMCuZDRLYrz7PEIfRa7pzT3bJLoPQRldXW88zLZc6+qa94uL2x2eq/4zPqfR0AADIAAAAAADLrGrhpvi/JXb/GcKG19COjrur8yPXJ+C9pyoPnv6TfkXt2d+8eazutjzIaCOxrg7r3FBEsuVXHTCmIAAAgkgCQAkAFkyRJsBRp5JLe8yIBtbfHwCIw7h9XV8M4vi8L6n+9hKrtYoi7fzeB6sBKNTFGMuKT5DnMAAAAAABwNdT87bhBc2zHKORp1y/PP1Y+BSth0mCulWtlcevWsrpZb+giVC+zIKMcb+Lbw4/JvwvldAWRl/Hk+4tixdLhhqzjnlZ3e13SdwiFOSQAAAEASSQSANlM2WMpmwhKldppJN3y2O2ziPOrbrLFo3mo1btWnNYdzUrR/TzZlUXN8F4iKhO7vcaasOqdhKu4I9DquV6MOhW7nY1mHUr8zHrl+Zm45gAAAAAAPOa5+ml6sfApjuNGu157rhHk2Zk8kdJgsxZPqKJXsprK2d+DRY3+5OjxxTp0+NTP1UrgXae26ik1ZyhBtcHbYJFl+tX519UfAypiYq5Mm4qJAkAACbg2QQwIkyqQ0xGwLdJcviqEFseOXW1LZzuVU3aVuCNmlR+Sxn/wAcsXZis/ExSd25Le7EgeTKqu4dsrqmkd/U0bUY9OJ/iZuMeqfoafqp95sOQAAAAAADz+v/AKaHTTf5jLuNnwjVp0XxU14e8w3yOkwMjRqijfSMXowk+12XvM8Dpajj5VR9EV23b9wuDPrV+dl1R8DKmadavz0v8fyoyXExWiGYyQtN5DxCDCTYm5AEWIsNcVgVTZW2PVZWFdnR6eLRZR23jNLrzscXR1aK6l4Hf1Q70V1yXM4aW3obXcyTagK67yfUNfMq0p5M0PUauVqVP1I+BpKtGjaEFwjFckWnIAAAAAABxvhNHyKT4VLd8X7kctPI6/wmj5i/ozg+dvacem8jp5wPA6mpKnlVY8MEuxprxizlQZr1PU+VSj6VC/3an+xPWCrTpXrVPWt3JIoazHrfSVP7k/zMGsyh4sdSK0x0BYmTcWJIESkI5DNCSArq7BVsGkRbIDsahl5uXRN80mcl1MV5bpSk11Ymb9T1cNKs/Rbl2YF7mcnQZeZp324FfrJNU+8q0lXsuMku9pFqeYkVetRX/bDk7mkewAAOQAAAAAADm/CGN9HqdGF/iRwNHd0ei16vk9X1f1I8zoryN+RdAu1RL5YumjJc0/YUXzLtVr5XTf2ai/AmX1gib8qb+3P87F3jSWc/Xn+dkRWYVZFFiEiNcBwTExApBDtiMHIgKrmVxeXaXSRWogaNHdqGl/2/GEjBoX0UPVRuivk2l+rbl+5ipZRS4ZEmoeJGhO+k0V9v9LCOwnVSvpNPocvystwevAAOYAAAAAADHrenioVV9iT7s/YeU0Rns69PFGUfSi496t7TxdFOLafX27Ga8i+Rs1PG9eL9FSf4LGR5s0amqWrwXpKS/DkauKphUbxN5NuTa4Nu/tJpyH0yn52phtbG1Z38e0T4jo5sCxMkVQ6+8nC+PgBIIjC+PJBhfHkveBJFwwvjyQYenwAhsRzzGlT6+8SVHglfi2wNOhScqelQtk6Td+lJr+dRib8X4nT0NqOjaQ/reVG/F4ElzfM5cc79/eyQPuH1HG+kx6FN/h/crlLI2fBqi3UlPhHnJ5cky3EelAAOYAAAAAACDzGt9FUa0rZJ+X97bzT7z1BwtfR85B+lBrul/sWDnYcst5dqvKtT62u1xYlsipaUozg084zg2lm7YlfLqubqtEpYpTkldSlJr7zGjE69TVSu3F4btu1k1cpeqp+lH8ROo58oim2eqqm7A+1r2Ff9Nq+in1SQ7BmA1w1dU3xt2of+mT4c0OjDcLGyWrqno80KtXVX9VLrkh1WfCK10GyOrKvCK/y/Y0UtVS+tJLqTY7Ec+nUtQ0iO+8H95pfpZijHO/I6euqKpU0op+XUipO18oqT7F7znQmnszEUlalu4noNRUFGkmts25PvsuSOHU3s9LoELUqa+xHvtmT0NAABlAAAAAAABVW0aE/nRjK2y6TsAAItAp3vgj7O4tjSS2JLqSQAA4AAAAAAAAAAAAAAABDiVT0OEtsIt8bK/eAAV/0yl6CfXd+JpStktiAAJAAAAAAP/9k="/>
          <p:cNvSpPr>
            <a:spLocks noChangeAspect="1" noChangeArrowheads="1"/>
          </p:cNvSpPr>
          <p:nvPr/>
        </p:nvSpPr>
        <p:spPr bwMode="auto">
          <a:xfrm>
            <a:off x="76200" y="-822325"/>
            <a:ext cx="1714500" cy="17145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7904" name="Picture 16" descr="http://images3.cpcache.com/product/white-solid-plain/37179723v1_225x225_Front.jpg"/>
          <p:cNvPicPr>
            <a:picLocks noChangeAspect="1" noChangeArrowheads="1"/>
          </p:cNvPicPr>
          <p:nvPr/>
        </p:nvPicPr>
        <p:blipFill>
          <a:blip r:embed="rId8" cstate="screen"/>
          <a:srcRect/>
          <a:stretch>
            <a:fillRect/>
          </a:stretch>
        </p:blipFill>
        <p:spPr bwMode="auto">
          <a:xfrm>
            <a:off x="381000" y="4343400"/>
            <a:ext cx="2143125" cy="2143125"/>
          </a:xfrm>
          <a:prstGeom prst="rect">
            <a:avLst/>
          </a:prstGeom>
          <a:noFill/>
        </p:spPr>
      </p:pic>
      <p:pic>
        <p:nvPicPr>
          <p:cNvPr id="37906" name="Picture 18" descr="http://t2.gstatic.com/images?q=tbn:ANd9GcQJKHHmmmDxGPGAhyDeXuRNI9SjHbttmnNSiWY30psRfgd4CI-Y4Q"/>
          <p:cNvPicPr>
            <a:picLocks noChangeAspect="1" noChangeArrowheads="1"/>
          </p:cNvPicPr>
          <p:nvPr/>
        </p:nvPicPr>
        <p:blipFill>
          <a:blip r:embed="rId9" cstate="screen"/>
          <a:srcRect/>
          <a:stretch>
            <a:fillRect/>
          </a:stretch>
        </p:blipFill>
        <p:spPr bwMode="auto">
          <a:xfrm>
            <a:off x="6781800" y="4495800"/>
            <a:ext cx="2057400" cy="1873547"/>
          </a:xfrm>
          <a:prstGeom prst="rect">
            <a:avLst/>
          </a:prstGeom>
          <a:noFill/>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7">
      <a:dk1>
        <a:sysClr val="windowText" lastClr="000000"/>
      </a:dk1>
      <a:lt1>
        <a:sysClr val="window" lastClr="FFFFFF"/>
      </a:lt1>
      <a:dk2>
        <a:srgbClr val="5A6378"/>
      </a:dk2>
      <a:lt2>
        <a:srgbClr val="D4D4D6"/>
      </a:lt2>
      <a:accent1>
        <a:srgbClr val="FF0000"/>
      </a:accent1>
      <a:accent2>
        <a:srgbClr val="60B5CC"/>
      </a:accent2>
      <a:accent3>
        <a:srgbClr val="E66C7D"/>
      </a:accent3>
      <a:accent4>
        <a:srgbClr val="6BB76D"/>
      </a:accent4>
      <a:accent5>
        <a:srgbClr val="FF5C5C"/>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3457</TotalTime>
  <Words>1336</Words>
  <Application>Microsoft Office PowerPoint</Application>
  <PresentationFormat>On-screen Show (4:3)</PresentationFormat>
  <Paragraphs>173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Module</vt:lpstr>
      <vt:lpstr>Professionalism in the Workplace</vt:lpstr>
      <vt:lpstr>Dress Code</vt:lpstr>
      <vt:lpstr>Correct vs. Incorrect</vt:lpstr>
      <vt:lpstr>Correct vs. Incorrect</vt:lpstr>
      <vt:lpstr>Dress Code</vt:lpstr>
      <vt:lpstr>Correct vs. Incorrect</vt:lpstr>
      <vt:lpstr>Correct vs. Incorrect</vt:lpstr>
      <vt:lpstr>Dress Code</vt:lpstr>
      <vt:lpstr>Correct vs. Incorrect</vt:lpstr>
      <vt:lpstr>Correct vs. Incorrect</vt:lpstr>
      <vt:lpstr>Dress Code</vt:lpstr>
      <vt:lpstr>Correct vs. Incorrect</vt:lpstr>
      <vt:lpstr>Correct vs. Incorrect</vt:lpstr>
      <vt:lpstr>Dress Code</vt:lpstr>
      <vt:lpstr>Correct vs. Incorrect</vt:lpstr>
      <vt:lpstr>Dress Code</vt:lpstr>
      <vt:lpstr>Correct vs. Incorrect</vt:lpstr>
      <vt:lpstr>Please understand that…</vt:lpstr>
      <vt:lpstr>Attendance </vt:lpstr>
      <vt:lpstr>Attendance</vt:lpstr>
      <vt:lpstr>Absence Policy</vt:lpstr>
      <vt:lpstr>Punctuality </vt:lpstr>
      <vt:lpstr>Professional Conduct</vt:lpstr>
      <vt:lpstr>Professional Conduct</vt:lpstr>
      <vt:lpstr>Exceptions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 in the Workplace</dc:title>
  <dc:creator>Smith, Whitney</dc:creator>
  <cp:lastModifiedBy>Floyd, R.T.</cp:lastModifiedBy>
  <cp:revision>25</cp:revision>
  <dcterms:created xsi:type="dcterms:W3CDTF">2011-03-22T15:09:00Z</dcterms:created>
  <dcterms:modified xsi:type="dcterms:W3CDTF">2011-07-09T13:01:46Z</dcterms:modified>
</cp:coreProperties>
</file>